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91" r:id="rId3"/>
    <p:sldId id="256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3" autoAdjust="0"/>
    <p:restoredTop sz="94660"/>
  </p:normalViewPr>
  <p:slideViewPr>
    <p:cSldViewPr>
      <p:cViewPr varScale="1">
        <p:scale>
          <a:sx n="38" d="100"/>
          <a:sy n="38" d="100"/>
        </p:scale>
        <p:origin x="28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/>
              <a:pPr>
                <a:defRPr/>
              </a:pPr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295400"/>
            <a:ext cx="7772400" cy="533400"/>
          </a:xfrm>
        </p:spPr>
        <p:txBody>
          <a:bodyPr/>
          <a:lstStyle/>
          <a:p>
            <a:pPr eaLnBrk="1" hangingPunct="1"/>
            <a:r>
              <a:rPr lang="ru-RU" sz="1000" smtClean="0">
                <a:latin typeface="Arial" charset="0"/>
              </a:rPr>
              <a:t>Муниципальное бюджетное дошкольное  образовательное учреждение                                                                                                    «Детский  сад  присмотра и оздоровления детей с туберкулезной интоксикацией № 22»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33400" y="1828800"/>
            <a:ext cx="8077200" cy="46482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2400" b="1" smtClean="0"/>
              <a:t>Социально – значимый проект по патриотическому воспитанию</a:t>
            </a:r>
          </a:p>
          <a:p>
            <a:pPr marL="0" indent="0" algn="ctr">
              <a:buFont typeface="Arial" charset="0"/>
              <a:buNone/>
            </a:pPr>
            <a:r>
              <a:rPr lang="ru-RU" sz="2400" b="1" smtClean="0">
                <a:solidFill>
                  <a:schemeClr val="hlink"/>
                </a:solidFill>
              </a:rPr>
              <a:t>«ЮНЫЙ ПАТРИОТ»</a:t>
            </a:r>
          </a:p>
          <a:p>
            <a:pPr marL="0" indent="0" algn="ctr">
              <a:buFont typeface="Arial" charset="0"/>
              <a:buNone/>
            </a:pPr>
            <a:r>
              <a:rPr lang="ru-RU" sz="2400" b="1" smtClean="0"/>
              <a:t>Партнерские отношения в развитии воспитательного потенциала семьи и ДОУ, Военно-патриотического лагеря «ПЕРЕСВЕТ» на базе Областного сборного пункта.                           </a:t>
            </a:r>
          </a:p>
          <a:p>
            <a:pPr marL="0" indent="0" algn="ctr">
              <a:buFont typeface="Arial" charset="0"/>
              <a:buNone/>
            </a:pPr>
            <a:r>
              <a:rPr lang="ru-RU" sz="2400" b="1" smtClean="0"/>
              <a:t> Воспитание патриотических чувств у дошкольников в совместной деятельности.</a:t>
            </a:r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  <a:p>
            <a:pPr marL="0" indent="0" algn="ctr">
              <a:buFont typeface="Arial" charset="0"/>
              <a:buNone/>
            </a:pPr>
            <a:r>
              <a:rPr lang="ru-RU" sz="1200" b="1" smtClean="0"/>
              <a:t>г.Артемовский  2015 – 2020г.</a:t>
            </a:r>
          </a:p>
          <a:p>
            <a:pPr marL="0" indent="0" algn="ctr">
              <a:buFont typeface="Arial" charset="0"/>
              <a:buNone/>
            </a:pPr>
            <a:endParaRPr lang="ru-RU" sz="1200" b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2mfoEIFVUa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28800"/>
            <a:ext cx="7239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2057400"/>
          </a:xfrm>
        </p:spPr>
        <p:txBody>
          <a:bodyPr/>
          <a:lstStyle/>
          <a:p>
            <a:pPr algn="l" eaLnBrk="1" hangingPunct="1"/>
            <a:r>
              <a:rPr lang="ru-RU" sz="1600" b="1" smtClean="0"/>
              <a:t>Этапы реализации проекта: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>1.   Выбор проблемы.</a:t>
            </a:r>
            <a:br>
              <a:rPr lang="ru-RU" sz="1600" smtClean="0"/>
            </a:br>
            <a:r>
              <a:rPr lang="ru-RU" sz="1600" smtClean="0"/>
              <a:t>2.   Определение цели и задач проекта.</a:t>
            </a:r>
            <a:br>
              <a:rPr lang="ru-RU" sz="1600" smtClean="0"/>
            </a:br>
            <a:r>
              <a:rPr lang="ru-RU" sz="1600" smtClean="0"/>
              <a:t>3.   Разработка плана действий.</a:t>
            </a:r>
            <a:br>
              <a:rPr lang="ru-RU" sz="1600" smtClean="0"/>
            </a:br>
            <a:r>
              <a:rPr lang="ru-RU" sz="1600" smtClean="0"/>
              <a:t>4.   Сбор информации.</a:t>
            </a:r>
            <a:br>
              <a:rPr lang="ru-RU" sz="1600" smtClean="0"/>
            </a:br>
            <a:r>
              <a:rPr lang="ru-RU" sz="1600" smtClean="0"/>
              <a:t>5.   Реализация проекта.</a:t>
            </a:r>
            <a:r>
              <a:rPr lang="ru-RU" sz="1600" b="1" smtClean="0"/>
              <a:t/>
            </a:r>
            <a:br>
              <a:rPr lang="ru-RU" sz="1600" b="1" smtClean="0"/>
            </a:br>
            <a:r>
              <a:rPr lang="ru-RU" sz="1600" smtClean="0"/>
              <a:t>6.</a:t>
            </a:r>
            <a:r>
              <a:rPr lang="ru-RU" sz="1600" b="1" smtClean="0"/>
              <a:t>   </a:t>
            </a:r>
            <a:r>
              <a:rPr lang="ru-RU" sz="1600" smtClean="0"/>
              <a:t>Взаимодействие с семьей</a:t>
            </a:r>
            <a:br>
              <a:rPr lang="ru-RU" sz="1600" smtClean="0"/>
            </a:br>
            <a:r>
              <a:rPr lang="ru-RU" sz="1600" smtClean="0"/>
              <a:t>7.   Результаты проекта.  Заключение</a:t>
            </a:r>
          </a:p>
        </p:txBody>
      </p:sp>
      <p:pic>
        <p:nvPicPr>
          <p:cNvPr id="15362" name="Picture 3" descr="image_58af3e3ea78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438400"/>
            <a:ext cx="3733800" cy="4038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>                      </a:t>
            </a:r>
            <a:r>
              <a:rPr lang="ru-RU" sz="16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Эпиграф для педагогов и представителей общественности:</a:t>
            </a:r>
            <a:r>
              <a:rPr lang="ru-RU" sz="16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16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1600" smtClean="0">
                <a:solidFill>
                  <a:srgbClr val="0000FF"/>
                </a:solidFill>
              </a:rPr>
              <a:t>Если не мы, то кто же</a:t>
            </a:r>
            <a:br>
              <a:rPr lang="ru-RU" sz="1600" smtClean="0">
                <a:solidFill>
                  <a:srgbClr val="0000FF"/>
                </a:solidFill>
              </a:rPr>
            </a:br>
            <a:r>
              <a:rPr lang="ru-RU" sz="1600" smtClean="0">
                <a:solidFill>
                  <a:srgbClr val="0000FF"/>
                </a:solidFill>
              </a:rPr>
              <a:t>   Детям нашим поможет</a:t>
            </a:r>
            <a:br>
              <a:rPr lang="ru-RU" sz="1600" smtClean="0">
                <a:solidFill>
                  <a:srgbClr val="0000FF"/>
                </a:solidFill>
              </a:rPr>
            </a:br>
            <a:r>
              <a:rPr lang="ru-RU" sz="1600" smtClean="0">
                <a:solidFill>
                  <a:srgbClr val="0000FF"/>
                </a:solidFill>
              </a:rPr>
              <a:t>      Россию любить и знать,</a:t>
            </a:r>
            <a:br>
              <a:rPr lang="ru-RU" sz="1600" smtClean="0">
                <a:solidFill>
                  <a:srgbClr val="0000FF"/>
                </a:solidFill>
              </a:rPr>
            </a:br>
            <a:r>
              <a:rPr lang="ru-RU" sz="1600" smtClean="0">
                <a:solidFill>
                  <a:srgbClr val="0000FF"/>
                </a:solidFill>
              </a:rPr>
              <a:t>           Как важно – не опоздать!</a:t>
            </a:r>
            <a:r>
              <a:rPr lang="ru-RU" sz="1600" b="1" smtClean="0">
                <a:solidFill>
                  <a:srgbClr val="0000FF"/>
                </a:solidFill>
              </a:rPr>
              <a:t/>
            </a:r>
            <a:br>
              <a:rPr lang="ru-RU" sz="1600" b="1" smtClean="0">
                <a:solidFill>
                  <a:srgbClr val="0000FF"/>
                </a:solidFill>
              </a:rPr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>                                       </a:t>
            </a:r>
            <a:r>
              <a:rPr lang="ru-RU" sz="1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Актуальность, определение ряда проблем</a:t>
            </a: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>На сегодняшний день, наравне с другими стратегическими целями государства, немаловажное значение занимает гражданско-патриотическое воспитание подрастающего поколения. Через стремление к стабильному и устойчивому социальному развитию общества определяются содержание и основные пути развития системы патриотического воспитания, которая направлена на дальнейшее формирование патриотического сознания российских граждан как важнейшей ценности, одной из основ духовно-нравственного единства общества.</a:t>
            </a:r>
            <a:br>
              <a:rPr lang="ru-RU" sz="1400" smtClean="0"/>
            </a:br>
            <a:r>
              <a:rPr lang="ru-RU" sz="1400" smtClean="0"/>
              <a:t>В настоящее время по всей России идёт всесторонняя работа над формированием гражданского общества и правового государства.         Все это вносит изменения и в систему современного дошкольного образования. Воспитание гражданственности, трудолюбия, нравственности, уважения к правам и свободам человека, любви к Родине, семье, окружающей природе рассматривается как основополагающие направления в образовании. Гражданственность, патриотизм определяют активную жизненную позицию детей. М. Е. Салтыков-Щедрин сказал: «И в торжественные годины и в будни идея отечества одинаково должна быть присуща сынам его, ибо только при ясном ее сознании человек приобретает право назвать себя гражданином».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57200" y="3048000"/>
            <a:ext cx="8229600" cy="1066800"/>
          </a:xfrm>
        </p:spPr>
        <p:txBody>
          <a:bodyPr/>
          <a:lstStyle/>
          <a:p>
            <a:pPr algn="l" eaLnBrk="1" hangingPunct="1"/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>Формирование гражданского</a:t>
            </a:r>
            <a:r>
              <a:rPr lang="ru-RU" sz="4000" smtClean="0"/>
              <a:t> </a:t>
            </a:r>
            <a:r>
              <a:rPr lang="ru-RU" sz="1400" smtClean="0"/>
              <a:t>самосознания должно проходить через собственное отечественное чувствование каждого человека. Родина нуждается в каждом из своих сынов и дочерей, которые, используя свои права и свободу, неукоснительно соблюдают свои обязанности перед государством,  другими людьми. Забота об общем благе является  основой благосостояния каждого.</a:t>
            </a:r>
            <a:br>
              <a:rPr lang="ru-RU" sz="1400" smtClean="0"/>
            </a:br>
            <a:r>
              <a:rPr lang="ru-RU" sz="1400" smtClean="0"/>
              <a:t>Возникает острая необходимость в переосмыслении вопросов гражданско-патриотического воспитания участниками воспитательного процесса. Не отказываясь от прежних традиций, достижений в этом направлении надо многое изменить в подходах и содержании воспитательной работы.                                      Всё это определяет актуальность данного проекта.</a:t>
            </a:r>
            <a:br>
              <a:rPr lang="ru-RU" sz="1400" smtClean="0"/>
            </a:br>
            <a:r>
              <a:rPr lang="ru-RU" sz="1400" smtClean="0"/>
              <a:t>В чём проявляется патриотизм сегодня? Как воспитать это великое чувство в наших детях?                                       Как донести до них тургеневскую мысль о том,                                                                                                                                                что «Россия без каждого из нас обойтись может, но никто из нас без неё не может обойтись».</a:t>
            </a:r>
            <a:br>
              <a:rPr lang="ru-RU" sz="1400" smtClean="0"/>
            </a:br>
            <a:r>
              <a:rPr lang="ru-RU" sz="1400" smtClean="0"/>
              <a:t>2015 год был богат на юбилейные даты – 70 -летию Великой Победы нашего народа                                                  над фашистской Германией.                                                                                                                                                                                         Это явилось немаловажным дополнением в выборе темы нашего проекта. Донести до детей важность этих событий в жизни нашей страны – долг каждого педагога.</a:t>
            </a:r>
            <a:br>
              <a:rPr lang="ru-RU" sz="1400" smtClean="0"/>
            </a:br>
            <a:r>
              <a:rPr lang="ru-RU" sz="1400" smtClean="0"/>
              <a:t>Патриотизм в нашей стране – это не искусственно придуманное, навязанное нам извне понятие.</a:t>
            </a:r>
            <a:br>
              <a:rPr lang="ru-RU" sz="1400" smtClean="0"/>
            </a:br>
            <a:r>
              <a:rPr lang="ru-RU" sz="1400" smtClean="0"/>
              <a:t>Это своеобразная народная идеология, корнями, уходящая в глубину истории. К сожалению, внимание к этой первоочередной задаче снизилось. И как результат – дети наши растут с ослабленным чувством  национального долга, низкими знаниями исторических и культурных корней нашего общества.</a:t>
            </a:r>
            <a:r>
              <a:rPr lang="ru-RU" sz="1200" smtClean="0"/>
              <a:t/>
            </a:r>
            <a:br>
              <a:rPr lang="ru-RU" sz="1200" smtClean="0"/>
            </a:br>
            <a:r>
              <a:rPr lang="ru-RU" sz="1400" smtClean="0"/>
              <a:t>Сегодня, когда на государственном уровне гражданско –патриотическое воспитание выделено в качестве приоритетного направления, наш проект, который направлен на сохранение преемственности поколений и формирование патриотизма, считаем особенно актуальным. Мы часто задаем вопрос: «Почему молодые ребята не хотят идти служить в армию? Кто сможет защитить нас и свою Родину?»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pPr algn="l" eaLnBrk="1" hangingPunct="1"/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>Любовь к Родине – это главное, составляющее патриотического воспитания, являющегося основным качеством нравственного стержня человека. И, нам - воспитателям необходимо решать </a:t>
            </a:r>
            <a:r>
              <a:rPr lang="ru-RU" sz="1400" b="1" smtClean="0"/>
              <a:t>задачи первостепенной важности:</a:t>
            </a: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>
                <a:solidFill>
                  <a:srgbClr val="0000FF"/>
                </a:solidFill>
              </a:rPr>
              <a:t>• формирование духовно-нравственных качеств личности;</a:t>
            </a:r>
            <a:br>
              <a:rPr lang="ru-RU" sz="1400" smtClean="0">
                <a:solidFill>
                  <a:srgbClr val="0000FF"/>
                </a:solidFill>
              </a:rPr>
            </a:br>
            <a:r>
              <a:rPr lang="ru-RU" sz="1400" smtClean="0">
                <a:solidFill>
                  <a:srgbClr val="0000FF"/>
                </a:solidFill>
              </a:rPr>
              <a:t>• воспитание патриотизма;</a:t>
            </a:r>
            <a:br>
              <a:rPr lang="ru-RU" sz="1400" smtClean="0">
                <a:solidFill>
                  <a:srgbClr val="0000FF"/>
                </a:solidFill>
              </a:rPr>
            </a:br>
            <a:r>
              <a:rPr lang="ru-RU" sz="1400" smtClean="0">
                <a:solidFill>
                  <a:srgbClr val="0000FF"/>
                </a:solidFill>
              </a:rPr>
              <a:t>• формирование толерантного отношения к миру;</a:t>
            </a:r>
            <a:br>
              <a:rPr lang="ru-RU" sz="1400" smtClean="0">
                <a:solidFill>
                  <a:srgbClr val="0000FF"/>
                </a:solidFill>
              </a:rPr>
            </a:br>
            <a:r>
              <a:rPr lang="ru-RU" sz="1400" smtClean="0">
                <a:solidFill>
                  <a:srgbClr val="0000FF"/>
                </a:solidFill>
              </a:rPr>
              <a:t>• способствовать реализации индивидуальных, творческих, личностных и деловых качеств подрастающего поколения.</a:t>
            </a:r>
            <a:r>
              <a:rPr lang="ru-RU" sz="1400" b="1" smtClean="0">
                <a:solidFill>
                  <a:srgbClr val="0000FF"/>
                </a:solidFill>
              </a:rPr>
              <a:t/>
            </a:r>
            <a:br>
              <a:rPr lang="ru-RU" sz="1400" b="1" smtClean="0">
                <a:solidFill>
                  <a:srgbClr val="0000FF"/>
                </a:solidFill>
              </a:rPr>
            </a:br>
            <a:r>
              <a:rPr lang="ru-RU" sz="1400" b="1" smtClean="0"/>
              <a:t>Данный проект рассчитан:  на разработку и апробацию эффективной модели единого воспитательно-образовательного пространства по патриотическому воспитанию подрастающего поколения.</a:t>
            </a:r>
            <a:br>
              <a:rPr lang="ru-RU" sz="1400" b="1" smtClean="0"/>
            </a:br>
            <a:r>
              <a:rPr lang="ru-RU" sz="1400" b="1" smtClean="0"/>
              <a:t>Участники проекта :</a:t>
            </a: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>                       * Воспитанники старшей группы МБДОУ№22</a:t>
            </a:r>
            <a:br>
              <a:rPr lang="ru-RU" sz="1400" smtClean="0"/>
            </a:br>
            <a:r>
              <a:rPr lang="ru-RU" sz="1400" smtClean="0"/>
              <a:t>                       * Родители (законные представители) </a:t>
            </a:r>
            <a:br>
              <a:rPr lang="ru-RU" sz="1400" smtClean="0"/>
            </a:br>
            <a:r>
              <a:rPr lang="ru-RU" sz="1400" smtClean="0"/>
              <a:t>                       * Центр подготовки и призыва граждан на военную службу </a:t>
            </a:r>
            <a:br>
              <a:rPr lang="ru-RU" sz="1400" smtClean="0"/>
            </a:br>
            <a:r>
              <a:rPr lang="ru-RU" sz="1400" smtClean="0"/>
              <a:t>                       * Отдел по работе с молодёжью АГО</a:t>
            </a:r>
            <a:br>
              <a:rPr lang="ru-RU" sz="1400" smtClean="0"/>
            </a:br>
            <a:r>
              <a:rPr lang="ru-RU" sz="1400" smtClean="0"/>
              <a:t>                       * Администрация  Управления образования</a:t>
            </a:r>
            <a:br>
              <a:rPr lang="ru-RU" sz="1400" smtClean="0"/>
            </a:br>
            <a:r>
              <a:rPr lang="ru-RU" sz="1400" smtClean="0"/>
              <a:t>                       * Совет ветеранов РЖД</a:t>
            </a:r>
            <a:br>
              <a:rPr lang="ru-RU" sz="1400" smtClean="0"/>
            </a:br>
            <a:r>
              <a:rPr lang="ru-RU" sz="1400" smtClean="0"/>
              <a:t>                       * Настоятеля храма пророка Божия Ильи и г. Артемовского Николая Трушникова.</a:t>
            </a:r>
            <a:br>
              <a:rPr lang="ru-RU" sz="1400" smtClean="0"/>
            </a:br>
            <a:r>
              <a:rPr lang="ru-RU" sz="1400" smtClean="0"/>
              <a:t>                       * Городской Совет ветеранов войны и тыла;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400" b="1" smtClean="0"/>
              <a:t>Характер контактов</a:t>
            </a:r>
            <a:r>
              <a:rPr lang="ru-RU" sz="1400" smtClean="0"/>
              <a:t> определяется как внешний, так как происходит сбор информации, выход на другие организации, на спонсоров. </a:t>
            </a:r>
            <a:br>
              <a:rPr lang="ru-RU" sz="1400" smtClean="0"/>
            </a:br>
            <a:r>
              <a:rPr lang="ru-RU" sz="1400" b="1" smtClean="0"/>
              <a:t>По продолжительности выполнения:</a:t>
            </a:r>
            <a:r>
              <a:rPr lang="ru-RU" sz="1400" smtClean="0"/>
              <a:t> долгосрочный.</a:t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Основной целью проекта является:</a:t>
            </a:r>
            <a:r>
              <a:rPr lang="ru-RU" sz="1400" b="1" smtClean="0"/>
              <a:t> </a:t>
            </a:r>
            <a:r>
              <a:rPr lang="ru-RU" sz="1400" smtClean="0"/>
              <a:t> </a:t>
            </a:r>
            <a:br>
              <a:rPr lang="ru-RU" sz="1400" smtClean="0"/>
            </a:br>
            <a:r>
              <a:rPr lang="ru-RU" sz="1400" b="1" smtClean="0"/>
              <a:t>разработка и апробация эффективной модели единого воспитательно-образовательного пространства, направленного на эффективную комплексную работу по гражданско-патриотическому воспитанию детей старшего дошкольного возраста в микросоциуме: </a:t>
            </a:r>
            <a:br>
              <a:rPr lang="ru-RU" sz="1400" b="1" smtClean="0"/>
            </a:br>
            <a:r>
              <a:rPr lang="ru-RU" sz="1400" b="1" smtClean="0"/>
              <a:t/>
            </a:r>
            <a:br>
              <a:rPr lang="ru-RU" sz="1400" b="1" smtClean="0"/>
            </a:br>
            <a:r>
              <a:rPr lang="ru-RU" sz="1400" b="1" smtClean="0"/>
              <a:t>                                                  </a:t>
            </a:r>
            <a:r>
              <a:rPr lang="ru-RU" sz="1800" b="1" smtClean="0">
                <a:solidFill>
                  <a:srgbClr val="0000FF"/>
                </a:solidFill>
              </a:rPr>
              <a:t>Областной сборный пункт </a:t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/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>                        Военно-патриотический лагерь «ПЕРЕСВЕТ»   </a:t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/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>                                                    детский сад </a:t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/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>                                                         семья </a:t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/>
            </a:r>
            <a:br>
              <a:rPr lang="ru-RU" sz="1800" b="1" smtClean="0">
                <a:solidFill>
                  <a:srgbClr val="0000FF"/>
                </a:solidFill>
              </a:rPr>
            </a:br>
            <a:r>
              <a:rPr lang="ru-RU" sz="1800" b="1" smtClean="0">
                <a:solidFill>
                  <a:srgbClr val="0000FF"/>
                </a:solidFill>
              </a:rPr>
              <a:t>                                                       ребенок</a:t>
            </a:r>
          </a:p>
        </p:txBody>
      </p:sp>
      <p:sp>
        <p:nvSpPr>
          <p:cNvPr id="2" name="Line 4"/>
          <p:cNvSpPr>
            <a:spLocks noChangeShapeType="1"/>
          </p:cNvSpPr>
          <p:nvPr/>
        </p:nvSpPr>
        <p:spPr bwMode="auto">
          <a:xfrm>
            <a:off x="4038600" y="4419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40386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40386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>
            <a:off x="40386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71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Муниципальное бюджетное дошкольное  образовательное учреждение                                                                                                    «Детский  сад  присмотра и оздоровления детей с туберкулезной интоксикацией № 22»</vt:lpstr>
      <vt:lpstr>Презентация PowerPoint</vt:lpstr>
      <vt:lpstr>Этапы реализации проекта:  1.   Выбор проблемы. 2.   Определение цели и задач проекта. 3.   Разработка плана действий. 4.   Сбор информации. 5.   Реализация проекта. 6.   Взаимодействие с семьей 7.   Результаты проекта.  Заключение</vt:lpstr>
      <vt:lpstr>                                Эпиграф для педагогов и представителей общественности: Если не мы, то кто же    Детям нашим поможет       Россию любить и знать,            Как важно – не опоздать!                                          Актуальность, определение ряда проблем На сегодняшний день, наравне с другими стратегическими целями государства, немаловажное значение занимает гражданско-патриотическое воспитание подрастающего поколения. Через стремление к стабильному и устойчивому социальному развитию общества определяются содержание и основные пути развития системы патриотического воспитания, которая направлена на дальнейшее формирование патриотического сознания российских граждан как важнейшей ценности, одной из основ духовно-нравственного единства общества. В настоящее время по всей России идёт всесторонняя работа над формированием гражданского общества и правового государства.         Все это вносит изменения и в систему современного дошкольного образования. Воспитание гражданственности, трудолюбия, нравственности, уважения к правам и свободам человека, любви к Родине, семье, окружающей природе рассматривается как основополагающие направления в образовании. Гражданственность, патриотизм определяют активную жизненную позицию детей. М. Е. Салтыков-Щедрин сказал: «И в торжественные годины и в будни идея отечества одинаково должна быть присуща сынам его, ибо только при ясном ее сознании человек приобретает право назвать себя гражданином».</vt:lpstr>
      <vt:lpstr>  Формирование гражданского самосознания должно проходить через собственное отечественное чувствование каждого человека. Родина нуждается в каждом из своих сынов и дочерей, которые, используя свои права и свободу, неукоснительно соблюдают свои обязанности перед государством,  другими людьми. Забота об общем благе является  основой благосостояния каждого. Возникает острая необходимость в переосмыслении вопросов гражданско-патриотического воспитания участниками воспитательного процесса. Не отказываясь от прежних традиций, достижений в этом направлении надо многое изменить в подходах и содержании воспитательной работы.                                      Всё это определяет актуальность данного проекта. В чём проявляется патриотизм сегодня? Как воспитать это великое чувство в наших детях?                                       Как донести до них тургеневскую мысль о том,                                                                                                                                                что «Россия без каждого из нас обойтись может, но никто из нас без неё не может обойтись». 2015 год был богат на юбилейные даты – 70 -летию Великой Победы нашего народа                                                  над фашистской Германией.                                                                                                                                                                                         Это явилось немаловажным дополнением в выборе темы нашего проекта. Донести до детей важность этих событий в жизни нашей страны – долг каждого педагога. Патриотизм в нашей стране – это не искусственно придуманное, навязанное нам извне понятие. Это своеобразная народная идеология, корнями, уходящая в глубину истории. К сожалению, внимание к этой первоочередной задаче снизилось. И как результат – дети наши растут с ослабленным чувством  национального долга, низкими знаниями исторических и культурных корней нашего общества. Сегодня, когда на государственном уровне гражданско –патриотическое воспитание выделено в качестве приоритетного направления, наш проект, который направлен на сохранение преемственности поколений и формирование патриотизма, считаем особенно актуальным. Мы часто задаем вопрос: «Почему молодые ребята не хотят идти служить в армию? Кто сможет защитить нас и свою Родину?»</vt:lpstr>
      <vt:lpstr>  Любовь к Родине – это главное, составляющее патриотического воспитания, являющегося основным качеством нравственного стержня человека. И, нам - воспитателям необходимо решать задачи первостепенной важности: • формирование духовно-нравственных качеств личности; • воспитание патриотизма; • формирование толерантного отношения к миру; • способствовать реализации индивидуальных, творческих, личностных и деловых качеств подрастающего поколения. Данный проект рассчитан:  на разработку и апробацию эффективной модели единого воспитательно-образовательного пространства по патриотическому воспитанию подрастающего поколения. Участники проекта :                        * Воспитанники старшей группы МБДОУ№22                        * Родители (законные представители)                         * Центр подготовки и призыва граждан на военную службу                         * Отдел по работе с молодёжью АГО                        * Администрация  Управления образования                        * Совет ветеранов РЖД                        * Настоятеля храма пророка Божия Ильи и г. Артемовского Николая Трушникова.                        * Городской Совет ветеранов войны и тыла;</vt:lpstr>
      <vt:lpstr>Характер контактов определяется как внешний, так как происходит сбор информации, выход на другие организации, на спонсоров.  По продолжительности выполнения: долгосрочный.  Основной целью проекта является:   разработка и апробация эффективной модели единого воспитательно-образовательного пространства, направленного на эффективную комплексную работу по гражданско-патриотическому воспитанию детей старшего дошкольного возраста в микросоциуме:                                                     Областной сборный пункт                           Военно-патриотический лагерь «ПЕРЕСВЕТ»                                                         детский сад                                                            семья                                                          ребенок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User</cp:lastModifiedBy>
  <cp:revision>7</cp:revision>
  <dcterms:created xsi:type="dcterms:W3CDTF">2013-10-28T09:12:00Z</dcterms:created>
  <dcterms:modified xsi:type="dcterms:W3CDTF">2017-11-07T15:56:11Z</dcterms:modified>
</cp:coreProperties>
</file>