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81" r:id="rId4"/>
    <p:sldId id="258" r:id="rId5"/>
    <p:sldId id="259" r:id="rId6"/>
    <p:sldId id="260" r:id="rId7"/>
    <p:sldId id="261" r:id="rId8"/>
    <p:sldId id="263" r:id="rId9"/>
    <p:sldId id="266" r:id="rId10"/>
    <p:sldId id="280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66" y="10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3795" y="5589240"/>
            <a:ext cx="5637010" cy="648072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Bookman Old Style" pitchFamily="18" charset="0"/>
              </a:rPr>
              <a:t>г</a:t>
            </a:r>
            <a:r>
              <a:rPr lang="ru-RU" sz="1400" b="1" dirty="0" smtClean="0">
                <a:solidFill>
                  <a:srgbClr val="C00000"/>
                </a:solidFill>
                <a:latin typeface="Bookman Old Style" pitchFamily="18" charset="0"/>
              </a:rPr>
              <a:t>. Артёмовский </a:t>
            </a:r>
          </a:p>
          <a:p>
            <a:pPr algn="ctr"/>
            <a:r>
              <a:rPr lang="ru-RU" sz="1400" b="1" smtClean="0">
                <a:solidFill>
                  <a:srgbClr val="C00000"/>
                </a:solidFill>
                <a:latin typeface="Bookman Old Style" pitchFamily="18" charset="0"/>
              </a:rPr>
              <a:t>2018</a:t>
            </a:r>
            <a:endParaRPr lang="ru-RU" sz="1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260648"/>
            <a:ext cx="7786867" cy="5184576"/>
          </a:xfrm>
        </p:spPr>
        <p:txBody>
          <a:bodyPr/>
          <a:lstStyle/>
          <a:p>
            <a:pPr marL="0" lvl="0" indent="0" algn="ctr">
              <a:spcBef>
                <a:spcPct val="20000"/>
              </a:spcBef>
              <a:spcAft>
                <a:spcPts val="300"/>
              </a:spcAft>
              <a:buNone/>
            </a:pPr>
            <a:r>
              <a:rPr lang="en-US" sz="2400" dirty="0" smtClean="0">
                <a:solidFill>
                  <a:srgbClr val="FF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rgbClr val="FF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en-US" sz="2400" dirty="0" smtClean="0">
                <a:solidFill>
                  <a:srgbClr val="FF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    </a:t>
            </a:r>
            <a:r>
              <a:rPr lang="ru-RU" sz="1200" dirty="0" smtClean="0">
                <a:solidFill>
                  <a:srgbClr val="0000CC"/>
                </a:solidFill>
                <a:effectLst/>
              </a:rPr>
              <a:t>МУНИЦИПАЛЬНОЕ БЮДЖЕТНОЕ  ДОШКОЛЬНОЕ ОБРАЗОВАТЕЛЬНОЕ </a:t>
            </a:r>
            <a:r>
              <a:rPr lang="ru-RU" sz="1200" dirty="0" smtClean="0">
                <a:solidFill>
                  <a:srgbClr val="0000CC"/>
                </a:solidFill>
                <a:effectLst/>
              </a:rPr>
              <a:t>УЧРЕЖДЕНИЕ                         </a:t>
            </a:r>
            <a:r>
              <a:rPr lang="ru-RU" sz="1400" dirty="0" smtClean="0">
                <a:solidFill>
                  <a:srgbClr val="0000CC"/>
                </a:solidFill>
                <a:effectLst/>
              </a:rPr>
              <a:t>« Детский сад присмотра и оздоровления детей с туберкулезной интоксикацией  №22»</a:t>
            </a:r>
            <a:br>
              <a:rPr lang="ru-RU" sz="1400" dirty="0" smtClean="0">
                <a:solidFill>
                  <a:srgbClr val="0000CC"/>
                </a:solidFill>
                <a:effectLst/>
              </a:rPr>
            </a:br>
            <a:r>
              <a:rPr lang="ru-RU" sz="1200" dirty="0" smtClean="0">
                <a:solidFill>
                  <a:schemeClr val="tx2"/>
                </a:solidFill>
                <a:effectLst/>
              </a:rPr>
              <a:t> </a:t>
            </a:r>
            <a:r>
              <a:rPr lang="ru-RU" sz="1400" dirty="0" smtClean="0">
                <a:solidFill>
                  <a:srgbClr val="0000CC"/>
                </a:solidFill>
                <a:effectLst/>
              </a:rPr>
              <a:t/>
            </a:r>
            <a:br>
              <a:rPr lang="ru-RU" sz="1400" dirty="0" smtClean="0">
                <a:solidFill>
                  <a:srgbClr val="0000CC"/>
                </a:solidFill>
                <a:effectLst/>
              </a:rPr>
            </a:br>
            <a:r>
              <a:rPr lang="en-US" sz="1400" dirty="0" smtClean="0">
                <a:solidFill>
                  <a:srgbClr val="FF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en-US" sz="1400" dirty="0" smtClean="0">
                <a:solidFill>
                  <a:srgbClr val="FF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3200" dirty="0" smtClean="0">
                <a:solidFill>
                  <a:srgbClr val="C00000"/>
                </a:solidFill>
                <a:effectLst/>
                <a:latin typeface="Bookman Old Style" pitchFamily="18" charset="0"/>
                <a:ea typeface="+mn-ea"/>
                <a:cs typeface="Times New Roman" pitchFamily="18" charset="0"/>
              </a:rPr>
              <a:t>Инструментарий оценки образовательной среды детского сада (шкалы </a:t>
            </a:r>
            <a:r>
              <a:rPr lang="en-US" sz="3200" dirty="0" smtClean="0">
                <a:solidFill>
                  <a:srgbClr val="C00000"/>
                </a:solidFill>
                <a:effectLst/>
                <a:latin typeface="Bookman Old Style" pitchFamily="18" charset="0"/>
                <a:ea typeface="+mn-ea"/>
                <a:cs typeface="Times New Roman" pitchFamily="18" charset="0"/>
              </a:rPr>
              <a:t>ECERS</a:t>
            </a:r>
            <a:r>
              <a:rPr lang="ru-RU" sz="3200" dirty="0" smtClean="0">
                <a:solidFill>
                  <a:srgbClr val="C00000"/>
                </a:solidFill>
                <a:effectLst/>
                <a:latin typeface="Bookman Old Style" pitchFamily="18" charset="0"/>
                <a:ea typeface="+mn-ea"/>
                <a:cs typeface="Times New Roman" pitchFamily="18" charset="0"/>
              </a:rPr>
              <a:t>-</a:t>
            </a:r>
            <a:r>
              <a:rPr lang="en-US" sz="3200" dirty="0" smtClean="0">
                <a:solidFill>
                  <a:srgbClr val="C00000"/>
                </a:solidFill>
                <a:effectLst/>
                <a:latin typeface="Bookman Old Style" pitchFamily="18" charset="0"/>
                <a:ea typeface="+mn-ea"/>
                <a:cs typeface="Times New Roman" pitchFamily="18" charset="0"/>
              </a:rPr>
              <a:t>R</a:t>
            </a:r>
            <a:r>
              <a:rPr lang="ru-RU" sz="3200" dirty="0" smtClean="0">
                <a:solidFill>
                  <a:srgbClr val="C00000"/>
                </a:solidFill>
                <a:effectLst/>
                <a:latin typeface="Bookman Old Style" pitchFamily="18" charset="0"/>
                <a:ea typeface="+mn-ea"/>
                <a:cs typeface="Times New Roman" pitchFamily="18" charset="0"/>
              </a:rPr>
              <a:t>) и его возможности для повышения качества образования </a:t>
            </a:r>
            <a:br>
              <a:rPr lang="ru-RU" sz="3200" dirty="0" smtClean="0">
                <a:solidFill>
                  <a:srgbClr val="C00000"/>
                </a:solidFill>
                <a:effectLst/>
                <a:latin typeface="Bookman Old Style" pitchFamily="18" charset="0"/>
                <a:ea typeface="+mn-ea"/>
                <a:cs typeface="Times New Roman" pitchFamily="18" charset="0"/>
              </a:rPr>
            </a:br>
            <a:r>
              <a:rPr lang="ru-RU" sz="2200" b="0" dirty="0">
                <a:solidFill>
                  <a:srgbClr val="212745"/>
                </a:solidFill>
                <a:effectLst/>
                <a:ea typeface="+mn-ea"/>
                <a:cs typeface="+mn-cs"/>
              </a:rPr>
              <a:t/>
            </a:r>
            <a:br>
              <a:rPr lang="ru-RU" sz="2200" b="0" dirty="0">
                <a:solidFill>
                  <a:srgbClr val="212745"/>
                </a:solidFill>
                <a:effectLst/>
                <a:ea typeface="+mn-ea"/>
                <a:cs typeface="+mn-cs"/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17278334"/>
      </p:ext>
    </p:extLst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89440" cy="550579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1800" b="1" dirty="0" smtClean="0">
                <a:solidFill>
                  <a:srgbClr val="0000CC"/>
                </a:solidFill>
                <a:latin typeface="Bookman Old Style" pitchFamily="18" charset="0"/>
              </a:rPr>
              <a:t>ФГОС и </a:t>
            </a:r>
            <a:r>
              <a:rPr lang="en-US" sz="1800" b="1" dirty="0" smtClean="0">
                <a:solidFill>
                  <a:srgbClr val="0000CC"/>
                </a:solidFill>
                <a:latin typeface="Bookman Old Style" pitchFamily="18" charset="0"/>
                <a:cs typeface="Arial" charset="0"/>
              </a:rPr>
              <a:t>ECERS-R</a:t>
            </a:r>
            <a:r>
              <a:rPr lang="ru-RU" sz="1800" b="1" dirty="0" smtClean="0">
                <a:solidFill>
                  <a:srgbClr val="0000CC"/>
                </a:solidFill>
                <a:latin typeface="Bookman Old Style" pitchFamily="18" charset="0"/>
              </a:rPr>
              <a:t> : 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0000CC"/>
                </a:solidFill>
                <a:latin typeface="Bookman Old Style" pitchFamily="18" charset="0"/>
              </a:rPr>
              <a:t>единая концептуальная основа</a:t>
            </a:r>
          </a:p>
          <a:p>
            <a:pPr algn="ctr">
              <a:buNone/>
            </a:pPr>
            <a:r>
              <a:rPr lang="ru-RU" sz="1800" dirty="0" smtClean="0">
                <a:solidFill>
                  <a:srgbClr val="C00000"/>
                </a:solidFill>
                <a:latin typeface="Bookman Old Style" pitchFamily="18" charset="0"/>
              </a:rPr>
              <a:t>ФГОС ДО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 Поддержка многообразия детства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 err="1" smtClean="0">
                <a:solidFill>
                  <a:schemeClr val="tx1"/>
                </a:solidFill>
                <a:latin typeface="Bookman Old Style" pitchFamily="18" charset="0"/>
              </a:rPr>
              <a:t>Самоценность</a:t>
            </a: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 дошкольного детства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Приоритет игры и исследований над «уроками»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Сохранения уникальности личности каждого ребенка, уважение к ней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Гуманистический характер взаимодействия</a:t>
            </a:r>
          </a:p>
          <a:p>
            <a:pPr algn="ctr">
              <a:buNone/>
            </a:pPr>
            <a:r>
              <a:rPr lang="en-US" sz="1800" dirty="0" smtClean="0">
                <a:solidFill>
                  <a:srgbClr val="C00000"/>
                </a:solidFill>
                <a:latin typeface="Bookman Old Style" pitchFamily="18" charset="0"/>
                <a:cs typeface="Arial" charset="0"/>
              </a:rPr>
              <a:t>ECERS-R</a:t>
            </a:r>
            <a:r>
              <a:rPr lang="ru-RU" sz="1800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Подходит к программам разных типов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Делает акцент на возможностях для детей быть субъектами своей деятельности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Оценивает условия для активного образования ребенка, возможности проявления им творчества и инициативы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Фокусируется на трех измерениях среды: пространстве, организации времени, взаимодействии детей и взрослых</a:t>
            </a:r>
          </a:p>
          <a:p>
            <a:pPr>
              <a:buFont typeface="Wingdings" pitchFamily="2" charset="2"/>
              <a:buChar char="ü"/>
            </a:pP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243354" cy="4328160"/>
          </a:xfrm>
        </p:spPr>
        <p:txBody>
          <a:bodyPr/>
          <a:lstStyle/>
          <a:p>
            <a:pPr algn="ctr">
              <a:defRPr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  <a:defRPr/>
            </a:pPr>
            <a:r>
              <a:rPr lang="ru-RU" sz="3200" b="1" dirty="0" smtClean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Как устроены шкалы </a:t>
            </a:r>
            <a:r>
              <a:rPr lang="ru-RU" sz="3200" b="1" dirty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комплексной оценки качества дошкольного образования (</a:t>
            </a:r>
            <a:r>
              <a:rPr lang="en-US" sz="3200" b="1" dirty="0" smtClean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ECERS</a:t>
            </a:r>
            <a:r>
              <a:rPr lang="ru-RU" sz="3200" b="1" dirty="0" smtClean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-</a:t>
            </a:r>
            <a:r>
              <a:rPr lang="en-US" sz="3200" b="1" dirty="0" smtClean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R</a:t>
            </a:r>
            <a:r>
              <a:rPr lang="ru-RU" sz="3200" b="1" dirty="0" smtClean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)</a:t>
            </a:r>
            <a:endParaRPr lang="ru-RU" sz="3200" b="1" dirty="0">
              <a:solidFill>
                <a:srgbClr val="0000CC"/>
              </a:solidFill>
              <a:latin typeface="Bookman Old Style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b="1" dirty="0">
              <a:solidFill>
                <a:srgbClr val="0000CC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45720" indent="0" algn="ctr">
              <a:buNone/>
              <a:defRPr/>
            </a:pP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3426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44731" y="731520"/>
            <a:ext cx="7959635" cy="5073744"/>
          </a:xfrm>
        </p:spPr>
        <p:txBody>
          <a:bodyPr>
            <a:normAutofit/>
          </a:bodyPr>
          <a:lstStyle/>
          <a:p>
            <a:pPr marL="45720" indent="0" algn="ctr">
              <a:buNone/>
              <a:defRPr/>
            </a:pPr>
            <a:r>
              <a:rPr lang="ru-RU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Структура шкал</a:t>
            </a:r>
            <a:endParaRPr lang="ru-RU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charset="0"/>
              <a:buNone/>
              <a:defRPr/>
            </a:pP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algn="ctr">
              <a:buFont typeface="Arial" charset="0"/>
              <a:buNone/>
              <a:defRPr/>
            </a:pP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  <a:defRPr/>
            </a:pPr>
            <a:r>
              <a:rPr lang="en-US" sz="2400" dirty="0">
                <a:solidFill>
                  <a:srgbClr val="C00000"/>
                </a:solidFill>
                <a:latin typeface="Bookman Old Style" pitchFamily="18" charset="0"/>
                <a:cs typeface="Times New Roman" pitchFamily="18" charset="0"/>
              </a:rPr>
              <a:t>ECERS-R</a:t>
            </a:r>
          </a:p>
          <a:p>
            <a:pPr marL="45720" indent="0">
              <a:buNone/>
              <a:defRPr/>
            </a:pP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- </a:t>
            </a:r>
            <a:r>
              <a:rPr lang="en-US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7 </a:t>
            </a: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шкал</a:t>
            </a:r>
          </a:p>
          <a:p>
            <a:pPr>
              <a:buFontTx/>
              <a:buChar char="-"/>
              <a:defRPr/>
            </a:pP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Включают в общей сложности  43 показателя</a:t>
            </a:r>
          </a:p>
          <a:p>
            <a:pPr>
              <a:buFontTx/>
              <a:buChar char="-"/>
              <a:defRPr/>
            </a:pP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Балл по каждому показателю оценивается по индикаторам от 1 до 7 баллов</a:t>
            </a:r>
            <a:endParaRPr lang="en-US" sz="2400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Индикатор – описание наблюдаемых действий или объектов</a:t>
            </a:r>
          </a:p>
          <a:p>
            <a:endParaRPr lang="ru-RU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pic>
        <p:nvPicPr>
          <p:cNvPr id="4" name="Рисунок 3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5445224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5742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22809"/>
            <a:ext cx="8280920" cy="478571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b="1" dirty="0" smtClean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Показатели через</a:t>
            </a:r>
            <a:r>
              <a:rPr lang="en-US" sz="2800" b="1" dirty="0" smtClean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индикаторы                   </a:t>
            </a:r>
          </a:p>
          <a:p>
            <a:pPr marL="45720" indent="0">
              <a:buFont typeface="Wingdings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Пространство </a:t>
            </a:r>
            <a:r>
              <a:rPr lang="ru-RU" sz="28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и 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оборудование (1)</a:t>
            </a:r>
            <a:endParaRPr lang="ru-RU" sz="2800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  <a:defRPr/>
            </a:pP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Уход за детьми(2)</a:t>
            </a:r>
            <a:endParaRPr lang="ru-RU" sz="2800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Речь и мышление  (3)</a:t>
            </a:r>
            <a:endParaRPr lang="ru-RU" sz="2800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  <a:defRPr/>
            </a:pP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Занятия (4)</a:t>
            </a:r>
            <a:endParaRPr lang="ru-RU" sz="2800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  <a:defRPr/>
            </a:pP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Взаимодействие (5)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Структурирование пед. работы (6)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Родители </a:t>
            </a:r>
            <a:r>
              <a:rPr lang="ru-RU" sz="28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и 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воспитатели (7)</a:t>
            </a:r>
            <a:endParaRPr lang="en-US" sz="2800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45720" indent="0">
              <a:buNone/>
              <a:defRPr/>
            </a:pP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5229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6348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3" y="731520"/>
            <a:ext cx="7672630" cy="4929728"/>
          </a:xfrm>
        </p:spPr>
        <p:txBody>
          <a:bodyPr>
            <a:normAutofit/>
          </a:bodyPr>
          <a:lstStyle/>
          <a:p>
            <a:pPr marL="45720" indent="0" algn="ctr">
              <a:buNone/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       Обзор </a:t>
            </a:r>
            <a:r>
              <a:rPr lang="ru-RU" sz="2000" b="1" dirty="0" err="1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подшкал</a:t>
            </a:r>
            <a:r>
              <a:rPr lang="ru-RU" sz="2000" b="1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и показателей шкалы </a:t>
            </a:r>
            <a:r>
              <a:rPr lang="en-US" sz="2000" b="1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ECERS-R</a:t>
            </a:r>
            <a:endParaRPr lang="ru-RU" sz="2000" b="1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45720" indent="0" algn="ctr">
              <a:buNone/>
              <a:defRPr/>
            </a:pPr>
            <a:endParaRPr lang="ru-RU" sz="2400" b="1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4572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Пространство и оборудование</a:t>
            </a:r>
            <a:endParaRPr lang="ru-RU" sz="2800" b="1" dirty="0">
              <a:solidFill>
                <a:srgbClr val="FF0000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Пространство внутри помещения</a:t>
            </a:r>
            <a:endParaRPr lang="ru-RU" sz="2400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Мебель </a:t>
            </a: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для ухода, игры </a:t>
            </a: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и учения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Оборудование для отдых</a:t>
            </a: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и удобства</a:t>
            </a:r>
            <a:endParaRPr lang="ru-RU" sz="2400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Организация пространства для игр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Места </a:t>
            </a: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для уединения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Оформление пространства для детей</a:t>
            </a:r>
            <a:endParaRPr lang="ru-RU" sz="2400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Места для развития крупной моторики</a:t>
            </a:r>
            <a:endParaRPr lang="ru-RU" sz="2400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Оборудование для развития крупной моторики</a:t>
            </a:r>
          </a:p>
          <a:p>
            <a:endParaRPr lang="ru-RU" dirty="0"/>
          </a:p>
        </p:txBody>
      </p:sp>
      <p:pic>
        <p:nvPicPr>
          <p:cNvPr id="4" name="Рисунок 3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16\Contacts\Desktop\фото для обложки\DSC_0635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5013176"/>
            <a:ext cx="2333625" cy="155170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7715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245424" cy="5001736"/>
          </a:xfrm>
        </p:spPr>
        <p:txBody>
          <a:bodyPr>
            <a:normAutofit/>
          </a:bodyPr>
          <a:lstStyle/>
          <a:p>
            <a:pPr marL="45720" indent="0" algn="ctr">
              <a:buNone/>
              <a:defRPr/>
            </a:pPr>
            <a:r>
              <a:rPr lang="ru-RU" sz="2000" b="1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Обзор </a:t>
            </a:r>
            <a:r>
              <a:rPr lang="ru-RU" sz="2000" b="1" dirty="0" err="1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подшкал</a:t>
            </a:r>
            <a:r>
              <a:rPr lang="ru-RU" sz="2000" b="1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и показателей шкалы </a:t>
            </a:r>
            <a:r>
              <a:rPr lang="en-US" sz="2000" b="1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ECERS-R</a:t>
            </a:r>
            <a:endParaRPr lang="ru-RU" sz="2000" b="1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algn="ctr">
              <a:buNone/>
              <a:defRPr/>
            </a:pPr>
            <a:endParaRPr lang="ru-RU" sz="2400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400" b="1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4572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  <a:cs typeface="Times New Roman" pitchFamily="18" charset="0"/>
              </a:rPr>
              <a:t>Уход </a:t>
            </a:r>
            <a:r>
              <a:rPr lang="ru-RU" sz="2400" b="1" dirty="0">
                <a:solidFill>
                  <a:srgbClr val="C00000"/>
                </a:solidFill>
                <a:latin typeface="Bookman Old Style" pitchFamily="18" charset="0"/>
                <a:cs typeface="Times New Roman" pitchFamily="18" charset="0"/>
              </a:rPr>
              <a:t>за детьми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9. </a:t>
            </a: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Приветствие/прощание</a:t>
            </a:r>
            <a:endParaRPr lang="ru-RU" sz="2400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10. </a:t>
            </a: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Принятие </a:t>
            </a: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пищи /перекусы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11. </a:t>
            </a: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Сон / отдых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12. </a:t>
            </a: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Пользование туалетом / пеленание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13. </a:t>
            </a: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Профилактические мероприятия</a:t>
            </a:r>
            <a:endParaRPr lang="ru-RU" sz="2400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14. </a:t>
            </a: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Безопасность</a:t>
            </a:r>
          </a:p>
          <a:p>
            <a:endParaRPr lang="ru-RU" dirty="0"/>
          </a:p>
        </p:txBody>
      </p:sp>
      <p:pic>
        <p:nvPicPr>
          <p:cNvPr id="4" name="Рисунок 3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5373216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7126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245424" cy="5217760"/>
          </a:xfrm>
        </p:spPr>
        <p:txBody>
          <a:bodyPr>
            <a:normAutofit/>
          </a:bodyPr>
          <a:lstStyle/>
          <a:p>
            <a:pPr marL="45720" indent="0" algn="ctr">
              <a:buNone/>
              <a:defRPr/>
            </a:pPr>
            <a:r>
              <a:rPr lang="ru-RU" sz="2000" b="1" dirty="0">
                <a:latin typeface="Bookman Old Style" pitchFamily="18" charset="0"/>
                <a:cs typeface="Times New Roman" pitchFamily="18" charset="0"/>
              </a:rPr>
              <a:t>Обзор </a:t>
            </a:r>
            <a:r>
              <a:rPr lang="ru-RU" sz="2000" b="1" dirty="0" err="1">
                <a:latin typeface="Bookman Old Style" pitchFamily="18" charset="0"/>
                <a:cs typeface="Times New Roman" pitchFamily="18" charset="0"/>
              </a:rPr>
              <a:t>подшкал</a:t>
            </a:r>
            <a:r>
              <a:rPr lang="ru-RU" sz="2000" b="1" dirty="0">
                <a:latin typeface="Bookman Old Style" pitchFamily="18" charset="0"/>
                <a:cs typeface="Times New Roman" pitchFamily="18" charset="0"/>
              </a:rPr>
              <a:t> и показателей шкалы </a:t>
            </a:r>
            <a:r>
              <a:rPr lang="en-US" sz="2000" b="1" dirty="0">
                <a:latin typeface="Bookman Old Style" pitchFamily="18" charset="0"/>
                <a:cs typeface="Times New Roman" pitchFamily="18" charset="0"/>
              </a:rPr>
              <a:t>ECERS-R</a:t>
            </a:r>
            <a:endParaRPr lang="ru-RU" sz="2000" b="1" dirty="0">
              <a:latin typeface="Bookman Old Style" pitchFamily="18" charset="0"/>
              <a:cs typeface="Times New Roman" pitchFamily="18" charset="0"/>
            </a:endParaRPr>
          </a:p>
          <a:p>
            <a:pPr algn="ctr">
              <a:buNone/>
              <a:defRPr/>
            </a:pPr>
            <a:endParaRPr lang="ru-RU" sz="2800" b="1" dirty="0">
              <a:latin typeface="Bookman Old Style" pitchFamily="18" charset="0"/>
              <a:cs typeface="Times New Roman" pitchFamily="18" charset="0"/>
            </a:endParaRPr>
          </a:p>
          <a:p>
            <a:pPr marL="4572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200" b="1" dirty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Речь и мышление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15. </a:t>
            </a:r>
            <a:r>
              <a:rPr lang="ru-RU" sz="28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Книги и 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картины</a:t>
            </a:r>
            <a:endParaRPr lang="ru-RU" sz="2800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16. </a:t>
            </a:r>
            <a:r>
              <a:rPr lang="ru-RU" sz="28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Стимулирование общения </a:t>
            </a:r>
            <a:endParaRPr lang="ru-RU" sz="2800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17. </a:t>
            </a:r>
            <a:r>
              <a:rPr lang="ru-RU" sz="28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Использование речи для развития 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мышления</a:t>
            </a:r>
            <a:endParaRPr lang="ru-RU" sz="2800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18. 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Использование речи в повседневном общении</a:t>
            </a:r>
            <a:endParaRPr lang="ru-RU" sz="2800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latin typeface="Bookman Old Style" pitchFamily="18" charset="0"/>
              <a:cs typeface="Arial" charset="0"/>
            </a:endParaRPr>
          </a:p>
          <a:p>
            <a:pPr algn="ctr">
              <a:defRPr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  <p:pic>
        <p:nvPicPr>
          <p:cNvPr id="4" name="Рисунок 3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5517232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3886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899592" y="731520"/>
            <a:ext cx="7560840" cy="5001736"/>
          </a:xfrm>
        </p:spPr>
        <p:txBody>
          <a:bodyPr>
            <a:normAutofit lnSpcReduction="10000"/>
          </a:bodyPr>
          <a:lstStyle/>
          <a:p>
            <a:pPr algn="ctr">
              <a:buNone/>
              <a:defRPr/>
            </a:pPr>
            <a:r>
              <a:rPr lang="ru-RU" sz="1900" b="1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Обзор </a:t>
            </a:r>
            <a:r>
              <a:rPr lang="ru-RU" sz="1900" b="1" dirty="0" err="1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подшкал</a:t>
            </a:r>
            <a:r>
              <a:rPr lang="ru-RU" sz="1900" b="1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и показателей шкалы </a:t>
            </a:r>
            <a:r>
              <a:rPr lang="en-US" sz="1900" b="1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ECERS-R</a:t>
            </a:r>
            <a:endParaRPr lang="ru-RU" sz="1900" b="1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b="1" dirty="0" smtClean="0">
              <a:latin typeface="Bookman Old Style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5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Занятия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19. Развитие мелкой моторики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20. Занятия искусством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21. Музыка и движение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22. Кубики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23. Песок / вода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24. Ролевые игры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25. Природа / знания о природе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26. Математика /счёт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27. Использование ТВ, видео и компьютеров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28. Воспитание толерантности</a:t>
            </a:r>
            <a:endParaRPr lang="ru-RU" sz="2400" dirty="0" smtClean="0">
              <a:solidFill>
                <a:schemeClr val="tx1"/>
              </a:solidFill>
              <a:latin typeface="Bookman Old Style" pitchFamily="18" charset="0"/>
              <a:cs typeface="Arial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5301208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17432" cy="5433784"/>
          </a:xfrm>
        </p:spPr>
        <p:txBody>
          <a:bodyPr>
            <a:normAutofit/>
          </a:bodyPr>
          <a:lstStyle/>
          <a:p>
            <a:pPr algn="ctr">
              <a:buNone/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Обзор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подшкал</a:t>
            </a:r>
            <a:r>
              <a:rPr lang="ru-RU" sz="2000" b="1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и показателей шкалы </a:t>
            </a:r>
            <a:r>
              <a:rPr lang="en-US" sz="2000" b="1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ECERS-R</a:t>
            </a:r>
            <a:endParaRPr lang="ru-RU" sz="2000" b="1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algn="ctr">
              <a:buNone/>
              <a:defRPr/>
            </a:pPr>
            <a:endParaRPr lang="ru-RU" sz="2000" b="1" dirty="0" smtClean="0">
              <a:latin typeface="Bookman Old Style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latin typeface="Bookman Old Style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Взаимодействие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29. 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Надзор за деятельностью по развитию крупной моторики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30. 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Общий надзор за детьми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31.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Дисциплина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32.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Взаимодействие воспитателей и детей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33.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Взаимодействие детей </a:t>
            </a:r>
            <a:endParaRPr lang="ru-RU" sz="2800" dirty="0" smtClean="0">
              <a:solidFill>
                <a:schemeClr val="tx1"/>
              </a:solidFill>
              <a:latin typeface="Bookman Old Style" pitchFamily="18" charset="0"/>
              <a:cs typeface="Arial" charset="0"/>
            </a:endParaRPr>
          </a:p>
          <a:p>
            <a:endParaRPr lang="ru-RU" sz="28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pic>
        <p:nvPicPr>
          <p:cNvPr id="4" name="Рисунок 3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5301208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89440" cy="5145752"/>
          </a:xfrm>
        </p:spPr>
        <p:txBody>
          <a:bodyPr/>
          <a:lstStyle/>
          <a:p>
            <a:pPr algn="ctr">
              <a:buNone/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Обзор </a:t>
            </a:r>
            <a:r>
              <a:rPr lang="ru-RU" sz="2000" b="1" dirty="0" err="1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подшкал</a:t>
            </a:r>
            <a:r>
              <a:rPr lang="ru-RU" sz="2000" b="1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и показателей шкалы </a:t>
            </a:r>
            <a:r>
              <a:rPr lang="en-US" sz="2000" b="1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ECERS-R</a:t>
            </a:r>
            <a:endParaRPr lang="ru-RU" sz="2000" b="1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2000" b="1" dirty="0" smtClean="0">
              <a:latin typeface="Bookman Old Style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b="1" dirty="0" smtClean="0">
              <a:latin typeface="Bookman Old Style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Структурирование пед. работы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34. 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Распорядок дня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35. 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Свободная игра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36. 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Групповые занятия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37. 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Учет потребностей детей ограниченными возможностями</a:t>
            </a:r>
          </a:p>
          <a:p>
            <a:endParaRPr lang="ru-RU" sz="2800" dirty="0">
              <a:latin typeface="Bookman Old Style" pitchFamily="18" charset="0"/>
            </a:endParaRPr>
          </a:p>
        </p:txBody>
      </p:sp>
      <p:pic>
        <p:nvPicPr>
          <p:cNvPr id="4" name="Рисунок 3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16\Contacts\Desktop\фото для обложки\100_884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5085184"/>
            <a:ext cx="1984427" cy="1485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8064896" cy="5217760"/>
          </a:xfrm>
        </p:spPr>
        <p:txBody>
          <a:bodyPr>
            <a:normAutofit fontScale="85000" lnSpcReduction="20000"/>
          </a:bodyPr>
          <a:lstStyle/>
          <a:p>
            <a:pPr marL="45720" indent="0" algn="ctr">
              <a:buNone/>
              <a:defRPr/>
            </a:pPr>
            <a:r>
              <a:rPr lang="ru-RU" sz="3200" b="1" dirty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Оценивание качества дошкольного образования</a:t>
            </a:r>
          </a:p>
          <a:p>
            <a:pPr marL="45720" indent="0" algn="ctr">
              <a:buNone/>
              <a:defRPr/>
            </a:pP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cs typeface="Times New Roman" pitchFamily="18" charset="0"/>
              </a:rPr>
              <a:t>  </a:t>
            </a:r>
            <a:endParaRPr lang="ru-RU" sz="3600" b="1" dirty="0">
              <a:solidFill>
                <a:schemeClr val="tx2">
                  <a:lumMod val="50000"/>
                </a:schemeClr>
              </a:solidFill>
              <a:latin typeface="Bookman Old Style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cs typeface="Times New Roman" pitchFamily="18" charset="0"/>
              </a:rPr>
              <a:t>Качество образования – комплексная характеристика образовательной деятельности и подготовки обучающегося, выражающая степень их соответствия: </a:t>
            </a:r>
          </a:p>
          <a:p>
            <a:pPr algn="just">
              <a:buNone/>
              <a:defRPr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cs typeface="Times New Roman" pitchFamily="18" charset="0"/>
              </a:rPr>
              <a:t>1) критериям качества государственного образования – Федеральным государственным образовательным стандартам; </a:t>
            </a:r>
          </a:p>
          <a:p>
            <a:pPr algn="just">
              <a:buNone/>
              <a:defRPr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cs typeface="Times New Roman" pitchFamily="18" charset="0"/>
              </a:rPr>
              <a:t>2) и (или) потребностям физического или юридического лица, в интересах которого осуществляется образовательная деятельность. </a:t>
            </a:r>
          </a:p>
          <a:p>
            <a:pPr>
              <a:defRPr/>
            </a:pP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cs typeface="Times New Roman" pitchFamily="18" charset="0"/>
              </a:rPr>
              <a:t>Эффективные системы оценки качества образования – системы, которые предоставляют нужную информацию надлежащего качества и в необходимом количестве для того, чтобы удовлетворить информационные потребности всех заинтересованных групп и тех, кто принимает решения с целью повышения качества образования. </a:t>
            </a:r>
            <a:endParaRPr lang="ru-RU" dirty="0">
              <a:solidFill>
                <a:schemeClr val="tx2">
                  <a:lumMod val="50000"/>
                </a:schemeClr>
              </a:solidFill>
              <a:latin typeface="Bookman Old Style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32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245424" cy="4713704"/>
          </a:xfrm>
        </p:spPr>
        <p:txBody>
          <a:bodyPr>
            <a:normAutofit lnSpcReduction="10000"/>
          </a:bodyPr>
          <a:lstStyle/>
          <a:p>
            <a:pPr algn="ctr">
              <a:buNone/>
              <a:defRPr/>
            </a:pPr>
            <a:r>
              <a:rPr lang="ru-RU" sz="2000" b="1" dirty="0" smtClean="0">
                <a:latin typeface="Bookman Old Style" pitchFamily="18" charset="0"/>
                <a:cs typeface="Times New Roman" pitchFamily="18" charset="0"/>
              </a:rPr>
              <a:t>Обзор </a:t>
            </a:r>
            <a:r>
              <a:rPr lang="ru-RU" sz="2000" b="1" dirty="0" err="1" smtClean="0">
                <a:latin typeface="Bookman Old Style" pitchFamily="18" charset="0"/>
                <a:cs typeface="Times New Roman" pitchFamily="18" charset="0"/>
              </a:rPr>
              <a:t>подшкал</a:t>
            </a:r>
            <a:r>
              <a:rPr lang="ru-RU" sz="2000" b="1" dirty="0" smtClean="0">
                <a:latin typeface="Bookman Old Style" pitchFamily="18" charset="0"/>
                <a:cs typeface="Times New Roman" pitchFamily="18" charset="0"/>
              </a:rPr>
              <a:t> и показателей шкалы </a:t>
            </a:r>
            <a:r>
              <a:rPr lang="en-US" sz="2000" b="1" dirty="0" smtClean="0">
                <a:latin typeface="Bookman Old Style" pitchFamily="18" charset="0"/>
                <a:cs typeface="Times New Roman" pitchFamily="18" charset="0"/>
              </a:rPr>
              <a:t>ECERS-R</a:t>
            </a:r>
            <a:endParaRPr lang="ru-RU" sz="2000" b="1" dirty="0" smtClean="0">
              <a:latin typeface="Bookman Old Style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endParaRPr lang="ru-RU" sz="2400" b="1" dirty="0" smtClean="0">
              <a:latin typeface="Bookman Old Style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Родители и воспитатели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38.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Работа с родителями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39. 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Учет персональных потребностей воспитателей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40.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Учет профессиональных 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потребностей воспитателей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41.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Взаимодействие и сотрудничество воспитателей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  <a:latin typeface="Bookman Old Style" pitchFamily="18" charset="0"/>
                <a:cs typeface="Times New Roman" pitchFamily="18" charset="0"/>
              </a:rPr>
              <a:t>42.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Возможностидля </a:t>
            </a:r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профессионального роста</a:t>
            </a:r>
            <a:endParaRPr lang="ru-RU" sz="2800" dirty="0" smtClean="0">
              <a:solidFill>
                <a:schemeClr val="tx1"/>
              </a:solidFill>
              <a:latin typeface="Bookman Old Style" pitchFamily="18" charset="0"/>
              <a:cs typeface="Arial" charset="0"/>
            </a:endParaRPr>
          </a:p>
          <a:p>
            <a:endParaRPr lang="ru-RU" dirty="0"/>
          </a:p>
        </p:txBody>
      </p:sp>
      <p:pic>
        <p:nvPicPr>
          <p:cNvPr id="4" name="Рисунок 3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5373216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73416" cy="5289768"/>
          </a:xfrm>
        </p:spPr>
        <p:txBody>
          <a:bodyPr>
            <a:normAutofit/>
          </a:bodyPr>
          <a:lstStyle/>
          <a:p>
            <a:pPr algn="ctr"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Кто может быть заказчиком 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Детские сады,  желающие получить данные внешнего аудита для повышения качества образования (</a:t>
            </a:r>
            <a:r>
              <a:rPr lang="en-US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ECERS</a:t>
            </a: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R </a:t>
            </a: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может использоваться по запросу детского сада).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Органы управления образованием для мониторинга качества дошкольного образования на разных уровнях.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Родители для ориентации в качестве предоставляемых услуг.</a:t>
            </a:r>
          </a:p>
          <a:p>
            <a:endParaRPr lang="ru-RU" dirty="0"/>
          </a:p>
        </p:txBody>
      </p:sp>
      <p:pic>
        <p:nvPicPr>
          <p:cNvPr id="4" name="Рисунок 3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5517232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245424" cy="5217760"/>
          </a:xfrm>
        </p:spPr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ru-RU" sz="2400" i="1" u="sng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Шкала </a:t>
            </a:r>
            <a:r>
              <a:rPr lang="en-US" sz="2400" i="1" u="sng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ECERS-R</a:t>
            </a:r>
            <a:r>
              <a:rPr lang="ru-RU" sz="2400" i="1" u="sng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может использоваться для оценки качества работы ДОО в условиях реализации ФГОС ДО. Этот инструмент позволяет преодолеть широко распространённый и привычный взгляд на процесс реализации ФГОС ДО.</a:t>
            </a:r>
          </a:p>
          <a:p>
            <a:pPr algn="just">
              <a:defRPr/>
            </a:pPr>
            <a:r>
              <a:rPr lang="ru-RU" sz="2400" i="1" u="sng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Шкала даёт комплексную дифференцированную картину </a:t>
            </a: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того, что и в какой степени реализуется, и какое направление организации имеет смысл избрать для своего развития. Демонстрирует, какие аспекты ФГОС ДО и в какой степени реализованы данной конкретной организацией и над каким ещё нужно работать.</a:t>
            </a:r>
          </a:p>
          <a:p>
            <a:pPr algn="just">
              <a:defRPr/>
            </a:pPr>
            <a:endParaRPr lang="ru-RU" sz="2400" dirty="0">
              <a:solidFill>
                <a:srgbClr val="002060"/>
              </a:solidFill>
              <a:latin typeface="Bookman Old Style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5373216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Апробация в 2018году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(выявленные тенденции)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00CC"/>
                </a:solidFill>
                <a:latin typeface="Bookman Old Style" pitchFamily="18" charset="0"/>
              </a:rPr>
              <a:t>Зоны благополучия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solidFill>
                  <a:schemeClr val="tx1"/>
                </a:solidFill>
                <a:latin typeface="Bookman Old Style" pitchFamily="18" charset="0"/>
              </a:rPr>
              <a:t>Безопасность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solidFill>
                  <a:schemeClr val="tx1"/>
                </a:solidFill>
                <a:latin typeface="Bookman Old Style" pitchFamily="18" charset="0"/>
              </a:rPr>
              <a:t>Гигиена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solidFill>
                  <a:schemeClr val="tx1"/>
                </a:solidFill>
                <a:latin typeface="Bookman Old Style" pitchFamily="18" charset="0"/>
              </a:rPr>
              <a:t>Пространство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solidFill>
                  <a:schemeClr val="tx1"/>
                </a:solidFill>
                <a:latin typeface="Bookman Old Style" pitchFamily="18" charset="0"/>
              </a:rPr>
              <a:t>Мебель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solidFill>
                  <a:schemeClr val="tx1"/>
                </a:solidFill>
                <a:latin typeface="Bookman Old Style" pitchFamily="18" charset="0"/>
              </a:rPr>
              <a:t>Повышение квалификации</a:t>
            </a:r>
            <a:endParaRPr lang="ru-RU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743272" cy="3474720"/>
          </a:xfrm>
        </p:spPr>
        <p:txBody>
          <a:bodyPr>
            <a:normAutofit fontScale="70000" lnSpcReduction="20000"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Bookman Old Style" pitchFamily="18" charset="0"/>
              </a:rPr>
              <a:t>Зоны неблагополучия</a:t>
            </a:r>
          </a:p>
          <a:p>
            <a:pPr>
              <a:buFont typeface="Wingdings" pitchFamily="2" charset="2"/>
              <a:buChar char="§"/>
            </a:pPr>
            <a:r>
              <a:rPr lang="ru-RU" sz="2600" dirty="0" smtClean="0">
                <a:solidFill>
                  <a:schemeClr val="tx1"/>
                </a:solidFill>
                <a:latin typeface="Bookman Old Style" pitchFamily="18" charset="0"/>
              </a:rPr>
              <a:t>Возможность уединения</a:t>
            </a:r>
          </a:p>
          <a:p>
            <a:pPr>
              <a:buFont typeface="Wingdings" pitchFamily="2" charset="2"/>
              <a:buChar char="§"/>
            </a:pPr>
            <a:r>
              <a:rPr lang="ru-RU" sz="2600" dirty="0" smtClean="0">
                <a:solidFill>
                  <a:schemeClr val="tx1"/>
                </a:solidFill>
                <a:latin typeface="Bookman Old Style" pitchFamily="18" charset="0"/>
              </a:rPr>
              <a:t>Возможность общаться с педагогом индивидуально</a:t>
            </a:r>
          </a:p>
          <a:p>
            <a:pPr>
              <a:buFont typeface="Wingdings" pitchFamily="2" charset="2"/>
              <a:buChar char="§"/>
            </a:pPr>
            <a:r>
              <a:rPr lang="ru-RU" sz="2600" dirty="0" smtClean="0">
                <a:solidFill>
                  <a:schemeClr val="tx1"/>
                </a:solidFill>
                <a:latin typeface="Bookman Old Style" pitchFamily="18" charset="0"/>
              </a:rPr>
              <a:t>Нерегламентированное общение</a:t>
            </a:r>
          </a:p>
          <a:p>
            <a:pPr>
              <a:buFont typeface="Wingdings" pitchFamily="2" charset="2"/>
              <a:buChar char="§"/>
            </a:pPr>
            <a:r>
              <a:rPr lang="ru-RU" sz="2600" dirty="0" smtClean="0">
                <a:solidFill>
                  <a:schemeClr val="tx1"/>
                </a:solidFill>
                <a:latin typeface="Bookman Old Style" pitchFamily="18" charset="0"/>
              </a:rPr>
              <a:t>Свободная игра</a:t>
            </a:r>
          </a:p>
          <a:p>
            <a:pPr>
              <a:buFont typeface="Wingdings" pitchFamily="2" charset="2"/>
              <a:buChar char="§"/>
            </a:pPr>
            <a:r>
              <a:rPr lang="ru-RU" sz="2600" dirty="0" smtClean="0">
                <a:solidFill>
                  <a:schemeClr val="tx1"/>
                </a:solidFill>
                <a:latin typeface="Bookman Old Style" pitchFamily="18" charset="0"/>
              </a:rPr>
              <a:t>Доступность материалов</a:t>
            </a:r>
          </a:p>
          <a:p>
            <a:pPr>
              <a:buFont typeface="Wingdings" pitchFamily="2" charset="2"/>
              <a:buChar char="§"/>
            </a:pPr>
            <a:r>
              <a:rPr lang="ru-RU" sz="2600" dirty="0" smtClean="0">
                <a:solidFill>
                  <a:schemeClr val="tx1"/>
                </a:solidFill>
                <a:latin typeface="Bookman Old Style" pitchFamily="18" charset="0"/>
              </a:rPr>
              <a:t>Готовность к культурному многообразию</a:t>
            </a:r>
          </a:p>
          <a:p>
            <a:pPr>
              <a:buFont typeface="Wingdings" pitchFamily="2" charset="2"/>
              <a:buChar char="§"/>
            </a:pPr>
            <a:r>
              <a:rPr lang="ru-RU" sz="2600" dirty="0" smtClean="0">
                <a:solidFill>
                  <a:schemeClr val="tx1"/>
                </a:solidFill>
                <a:latin typeface="Bookman Old Style" pitchFamily="18" charset="0"/>
              </a:rPr>
              <a:t>Вовлечение родителей</a:t>
            </a:r>
            <a:endParaRPr lang="ru-RU" sz="2600" dirty="0">
              <a:solidFill>
                <a:schemeClr val="tx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89440" cy="536177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00CC"/>
                </a:solidFill>
                <a:latin typeface="Bookman Old Style" pitchFamily="18" charset="0"/>
              </a:rPr>
              <a:t>Для чего используется оценка качества? Что оценивается? Кто оценивает?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Государственный контроль качества образования (мониторинг системы образования)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Независимая оценка качества образования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Общественная и общественно-профессиональная аккредитация организаций, осуществляющих образовательную деятельность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Развивающая внутренняя оценка качества (процессный подход к управлению, построение программы развития образовательной организации)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Исследование качества образования</a:t>
            </a:r>
          </a:p>
          <a:p>
            <a:pPr>
              <a:buNone/>
            </a:pP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	</a:t>
            </a:r>
            <a:r>
              <a:rPr lang="ru-RU" sz="1800" b="1" i="1" dirty="0" smtClean="0">
                <a:solidFill>
                  <a:srgbClr val="C00000"/>
                </a:solidFill>
                <a:latin typeface="Bookman Old Style" pitchFamily="18" charset="0"/>
              </a:rPr>
              <a:t>Образовательный аудит </a:t>
            </a: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– новое понятие, не связанное с  оценкой финансовой стороны образования: </a:t>
            </a:r>
            <a:r>
              <a:rPr lang="ru-RU" sz="1800" u="sng" dirty="0" smtClean="0">
                <a:solidFill>
                  <a:schemeClr val="tx1"/>
                </a:solidFill>
                <a:latin typeface="Bookman Old Style" pitchFamily="18" charset="0"/>
              </a:rPr>
              <a:t>независимая экспертиза </a:t>
            </a:r>
            <a:r>
              <a:rPr lang="ru-RU" sz="1800" dirty="0" smtClean="0">
                <a:solidFill>
                  <a:schemeClr val="tx1"/>
                </a:solidFill>
                <a:latin typeface="Bookman Old Style" pitchFamily="18" charset="0"/>
              </a:rPr>
              <a:t>по стандартам качества профессионального сообщества и адресная помощь в создании программы развития ДОО</a:t>
            </a:r>
            <a:endParaRPr lang="ru-RU" sz="1800" dirty="0">
              <a:solidFill>
                <a:schemeClr val="tx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17432" cy="5289768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  <a:defRPr/>
            </a:pPr>
            <a:r>
              <a:rPr lang="ru-RU" b="1" dirty="0" smtClean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Образовательный </a:t>
            </a:r>
            <a:r>
              <a:rPr lang="ru-RU" b="1" dirty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процесс эффективен, если: </a:t>
            </a:r>
          </a:p>
          <a:p>
            <a:pPr algn="just">
              <a:buNone/>
              <a:defRPr/>
            </a:pPr>
            <a:r>
              <a:rPr lang="ru-RU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1) высоко ценится самоопределение и со-участие детей в определении программы работы: в хороших детских садах больше половины всех занятий по содержанию инициируется самими детьми; дети делают то, что им нравится; </a:t>
            </a:r>
          </a:p>
          <a:p>
            <a:pPr algn="just">
              <a:buNone/>
              <a:defRPr/>
            </a:pPr>
            <a:r>
              <a:rPr lang="ru-RU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2) педагоги соблюдают правильный баланс между групповыми занятиями и свободной игрой; </a:t>
            </a:r>
          </a:p>
          <a:p>
            <a:pPr algn="just">
              <a:buNone/>
              <a:defRPr/>
            </a:pPr>
            <a:r>
              <a:rPr lang="ru-RU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3) педагоги относятся к детям уважительно, внимательно, с любовью и позитивно реагируют на их поведение; учитывают потребности и интересы детей и выстраивают свои предложения в соответствии с ними; </a:t>
            </a:r>
          </a:p>
          <a:p>
            <a:pPr algn="just">
              <a:buNone/>
              <a:defRPr/>
            </a:pPr>
            <a:r>
              <a:rPr lang="ru-RU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4) самыми эффективными оказались детские сады, в которых дети половину времени посвящали свободной игре. </a:t>
            </a:r>
          </a:p>
          <a:p>
            <a:endParaRPr lang="ru-RU" dirty="0">
              <a:latin typeface="Bookman Old Style" pitchFamily="18" charset="0"/>
            </a:endParaRPr>
          </a:p>
        </p:txBody>
      </p:sp>
      <p:pic>
        <p:nvPicPr>
          <p:cNvPr id="4" name="Рисунок 3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7133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43608" y="1700808"/>
            <a:ext cx="7416824" cy="3600400"/>
          </a:xfrm>
        </p:spPr>
        <p:txBody>
          <a:bodyPr/>
          <a:lstStyle/>
          <a:p>
            <a:pPr marL="45720" indent="0" algn="ctr">
              <a:buNone/>
            </a:pPr>
            <a:r>
              <a:rPr lang="ru-RU" sz="4400" dirty="0">
                <a:solidFill>
                  <a:srgbClr val="C00000"/>
                </a:solidFill>
                <a:latin typeface="Bookman Old Style" pitchFamily="18" charset="0"/>
                <a:cs typeface="Times New Roman" pitchFamily="18" charset="0"/>
              </a:rPr>
              <a:t>Образование</a:t>
            </a:r>
            <a:r>
              <a:rPr lang="ru-RU" sz="4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— это прежде всего </a:t>
            </a:r>
            <a:r>
              <a:rPr lang="ru-RU" sz="4400" b="1" dirty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индивидуальный процесс.</a:t>
            </a:r>
          </a:p>
          <a:p>
            <a:pPr algn="ctr"/>
            <a:endParaRPr lang="ru-RU" dirty="0"/>
          </a:p>
        </p:txBody>
      </p:sp>
      <p:pic>
        <p:nvPicPr>
          <p:cNvPr id="4" name="Рисунок 3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5373216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761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764704"/>
            <a:ext cx="7416824" cy="5472608"/>
          </a:xfrm>
        </p:spPr>
        <p:txBody>
          <a:bodyPr/>
          <a:lstStyle/>
          <a:p>
            <a:pPr marL="45720" indent="0" algn="ctr">
              <a:buNone/>
              <a:defRPr/>
            </a:pPr>
            <a:r>
              <a:rPr lang="ru-RU" sz="3200" b="1" dirty="0" smtClean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Издательство «Национальное </a:t>
            </a:r>
            <a:r>
              <a:rPr lang="ru-RU" sz="3200" b="1" dirty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образование»</a:t>
            </a:r>
            <a:endParaRPr lang="en-US" sz="3200" b="1" dirty="0">
              <a:solidFill>
                <a:srgbClr val="0000CC"/>
              </a:solidFill>
              <a:latin typeface="Bookman Old Style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srgbClr val="000E2A"/>
              </a:solidFill>
              <a:cs typeface="Arial" charset="0"/>
            </a:endParaRPr>
          </a:p>
          <a:p>
            <a:pPr algn="ctr">
              <a:buFont typeface="Arial" charset="0"/>
              <a:buNone/>
              <a:defRPr/>
            </a:pP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  <a:defRPr/>
            </a:pPr>
            <a:endParaRPr lang="ru-RU" sz="1400" b="1" dirty="0">
              <a:solidFill>
                <a:srgbClr val="00B0F0"/>
              </a:solidFill>
              <a:cs typeface="Arial" charset="0"/>
            </a:endParaRPr>
          </a:p>
          <a:p>
            <a:pPr algn="ctr">
              <a:defRPr/>
            </a:pP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  <a:defRPr/>
            </a:pP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Содержимое 3" descr="шкалы.png"/>
          <p:cNvPicPr>
            <a:picLocks noChangeAspect="1"/>
          </p:cNvPicPr>
          <p:nvPr/>
        </p:nvPicPr>
        <p:blipFill>
          <a:blip r:embed="rId2" cstate="print"/>
          <a:srcRect t="26253" b="26253"/>
          <a:stretch>
            <a:fillRect/>
          </a:stretch>
        </p:blipFill>
        <p:spPr bwMode="auto">
          <a:xfrm>
            <a:off x="971600" y="1988353"/>
            <a:ext cx="7513638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madou-91.ru/templates/madou/img/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6879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59632" y="692696"/>
            <a:ext cx="6984776" cy="5112568"/>
          </a:xfrm>
        </p:spPr>
        <p:txBody>
          <a:bodyPr>
            <a:normAutofit fontScale="92500"/>
          </a:bodyPr>
          <a:lstStyle/>
          <a:p>
            <a:pPr marL="45720" indent="0" algn="just"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Шкалы</a:t>
            </a:r>
            <a:r>
              <a:rPr lang="en-US" sz="2400" dirty="0" smtClean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ECERS-R</a:t>
            </a:r>
            <a:r>
              <a:rPr lang="ru-RU" sz="2400" dirty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 разработаны для комплексной оценки качества образовательной деятельности </a:t>
            </a:r>
            <a:r>
              <a:rPr lang="ru-RU" sz="2400" dirty="0" err="1" smtClean="0">
                <a:solidFill>
                  <a:srgbClr val="0000CC"/>
                </a:solidFill>
                <a:latin typeface="Bookman Old Style" pitchFamily="18" charset="0"/>
                <a:cs typeface="Times New Roman" pitchFamily="18" charset="0"/>
              </a:rPr>
              <a:t>организаций</a:t>
            </a:r>
            <a:r>
              <a:rPr lang="ru-RU" sz="2400" dirty="0" err="1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,реализующих</a:t>
            </a:r>
            <a:endParaRPr lang="ru-RU" sz="2400" dirty="0" smtClean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45720" indent="0" algn="just"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образовательные </a:t>
            </a: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программы дошкольного образования для детей от 2,5 года до 5 лет. </a:t>
            </a:r>
            <a:r>
              <a:rPr lang="en-US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Шкалы </a:t>
            </a: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могут использоваться руководителями организаций для оценивания эффективности и повышения качества дошкольного образования. Всемирно признанные надёжность и </a:t>
            </a:r>
            <a:r>
              <a:rPr lang="ru-RU" sz="2400" dirty="0" err="1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валидность</a:t>
            </a: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шкал</a:t>
            </a:r>
            <a:r>
              <a:rPr lang="en-US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ECERS-R</a:t>
            </a:r>
            <a:r>
              <a:rPr lang="ru-RU" sz="2400" dirty="0">
                <a:solidFill>
                  <a:schemeClr val="tx1"/>
                </a:solidFill>
                <a:latin typeface="Bookman Old Style" pitchFamily="18" charset="0"/>
                <a:cs typeface="Times New Roman" pitchFamily="18" charset="0"/>
              </a:rPr>
              <a:t> делают их особенно полезными для  исследования и оценивания деятельности дошкольных организаций. </a:t>
            </a:r>
          </a:p>
          <a:p>
            <a:pPr marL="342900" indent="-342900" algn="just">
              <a:buFontTx/>
              <a:buAutoNum type="arabicPeriod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5445224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9620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245424" cy="4929728"/>
          </a:xfrm>
        </p:spPr>
        <p:txBody>
          <a:bodyPr>
            <a:normAutofit/>
          </a:bodyPr>
          <a:lstStyle/>
          <a:p>
            <a:pPr marL="45720" indent="0" algn="ctr">
              <a:buNone/>
              <a:defRPr/>
            </a:pPr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  НОВОЙ ПАРАДИГМЕ ФГОС ДО ОЦЕНИВАЮТСЯ: </a:t>
            </a:r>
            <a:endParaRPr lang="ru-RU" dirty="0">
              <a:solidFill>
                <a:srgbClr val="0000CC"/>
              </a:solidFill>
              <a:cs typeface="Arial" charset="0"/>
            </a:endParaRPr>
          </a:p>
          <a:p>
            <a:pPr algn="ctr">
              <a:defRPr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Прежде всего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условия и образовательные процессы в ДОО. </a:t>
            </a:r>
          </a:p>
          <a:p>
            <a:pPr algn="just">
              <a:buNone/>
              <a:defRPr/>
            </a:pPr>
            <a:r>
              <a:rPr lang="ru-RU" sz="20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ним относятся: </a:t>
            </a:r>
          </a:p>
          <a:p>
            <a:pPr algn="just"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•взаимодействие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«ребенок — взрослый»,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позитивная эмоциональная атмосфера — условие позитивной социализации; </a:t>
            </a:r>
          </a:p>
          <a:p>
            <a:pPr algn="just"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•развивающая предметно-пространственная среда; </a:t>
            </a:r>
          </a:p>
          <a:p>
            <a:pPr algn="just"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•ресурсы ДОО; </a:t>
            </a:r>
          </a:p>
          <a:p>
            <a:pPr algn="just"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•качество присмотра и ухода — удовлетворение детских потребностей — основа благополучия ребенка </a:t>
            </a:r>
          </a:p>
          <a:p>
            <a:pPr marL="342900" indent="-342900">
              <a:buFontTx/>
              <a:buAutoNum type="arabicPeriod"/>
              <a:defRPr/>
            </a:pP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1100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1187624" y="731520"/>
            <a:ext cx="6804232" cy="4857720"/>
          </a:xfrm>
        </p:spPr>
        <p:txBody>
          <a:bodyPr>
            <a:normAutofit fontScale="92500"/>
          </a:bodyPr>
          <a:lstStyle/>
          <a:p>
            <a:pPr marL="0" indent="0">
              <a:buFontTx/>
              <a:buNone/>
              <a:defRPr/>
            </a:pPr>
            <a:r>
              <a:rPr lang="ru-RU" sz="2400" b="1" dirty="0">
                <a:solidFill>
                  <a:srgbClr val="C00000"/>
                </a:solidFill>
                <a:latin typeface="Bookman Old Style" pitchFamily="18" charset="0"/>
                <a:cs typeface="Times New Roman" pitchFamily="18" charset="0"/>
              </a:rPr>
              <a:t>ФГОС дошкольного образования</a:t>
            </a:r>
          </a:p>
          <a:p>
            <a:pPr marL="45720" indent="0">
              <a:buNone/>
              <a:defRPr/>
            </a:pPr>
            <a:endParaRPr lang="ru-RU" sz="2400" dirty="0">
              <a:solidFill>
                <a:schemeClr val="tx1"/>
              </a:solidFill>
              <a:latin typeface="Bookman Old Style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400" dirty="0">
                <a:solidFill>
                  <a:srgbClr val="0000CC"/>
                </a:solidFill>
                <a:latin typeface="Bookman Old Style" pitchFamily="18" charset="0"/>
              </a:rPr>
              <a:t>Развивающий характер образования</a:t>
            </a:r>
          </a:p>
          <a:p>
            <a:pPr>
              <a:defRPr/>
            </a:pPr>
            <a:r>
              <a:rPr lang="ru-RU" sz="2400" dirty="0">
                <a:solidFill>
                  <a:srgbClr val="0000CC"/>
                </a:solidFill>
                <a:latin typeface="Bookman Old Style" pitchFamily="18" charset="0"/>
              </a:rPr>
              <a:t>Поддержка индивидуальности ребенка</a:t>
            </a:r>
          </a:p>
          <a:p>
            <a:pPr>
              <a:defRPr/>
            </a:pPr>
            <a:r>
              <a:rPr lang="ru-RU" sz="2400" dirty="0">
                <a:solidFill>
                  <a:srgbClr val="0000CC"/>
                </a:solidFill>
                <a:latin typeface="Bookman Old Style" pitchFamily="18" charset="0"/>
              </a:rPr>
              <a:t>Вариативность</a:t>
            </a:r>
          </a:p>
          <a:p>
            <a:pPr>
              <a:defRPr/>
            </a:pPr>
            <a:r>
              <a:rPr lang="ru-RU" sz="2400" dirty="0">
                <a:solidFill>
                  <a:srgbClr val="0000CC"/>
                </a:solidFill>
                <a:latin typeface="Bookman Old Style" pitchFamily="18" charset="0"/>
              </a:rPr>
              <a:t>Поддержка детской инициативы</a:t>
            </a:r>
          </a:p>
          <a:p>
            <a:pPr>
              <a:defRPr/>
            </a:pPr>
            <a:r>
              <a:rPr lang="ru-RU" sz="2400" dirty="0">
                <a:solidFill>
                  <a:srgbClr val="0000CC"/>
                </a:solidFill>
                <a:latin typeface="Bookman Old Style" pitchFamily="18" charset="0"/>
              </a:rPr>
              <a:t>Мобильность и </a:t>
            </a:r>
            <a:r>
              <a:rPr lang="ru-RU" sz="2400" dirty="0" err="1">
                <a:solidFill>
                  <a:srgbClr val="0000CC"/>
                </a:solidFill>
                <a:latin typeface="Bookman Old Style" pitchFamily="18" charset="0"/>
              </a:rPr>
              <a:t>трансформируемость</a:t>
            </a:r>
            <a:r>
              <a:rPr lang="ru-RU" sz="2400" dirty="0">
                <a:solidFill>
                  <a:srgbClr val="0000CC"/>
                </a:solidFill>
                <a:latin typeface="Bookman Old Style" pitchFamily="18" charset="0"/>
              </a:rPr>
              <a:t> среды</a:t>
            </a:r>
          </a:p>
          <a:p>
            <a:pPr>
              <a:buFontTx/>
              <a:buChar char="-"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  <a:cs typeface="Times New Roman" pitchFamily="18" charset="0"/>
              </a:rPr>
              <a:t>Инструмент </a:t>
            </a:r>
            <a:r>
              <a:rPr lang="en-US" sz="2400" b="1" dirty="0" smtClean="0">
                <a:solidFill>
                  <a:srgbClr val="C00000"/>
                </a:solidFill>
                <a:latin typeface="Bookman Old Style" pitchFamily="18" charset="0"/>
                <a:cs typeface="Times New Roman" pitchFamily="18" charset="0"/>
              </a:rPr>
              <a:t>ECERS </a:t>
            </a:r>
            <a:r>
              <a:rPr lang="ru-RU" sz="2400" b="1" dirty="0" smtClean="0">
                <a:solidFill>
                  <a:srgbClr val="C00000"/>
                </a:solidFill>
                <a:latin typeface="Bookman Old Style" pitchFamily="18" charset="0"/>
                <a:cs typeface="Times New Roman" pitchFamily="18" charset="0"/>
              </a:rPr>
              <a:t> соответствует идеологии ФГОС (создание условий для развивающего образования в детском саду).</a:t>
            </a:r>
          </a:p>
          <a:p>
            <a:endParaRPr lang="ru-RU" sz="2400" dirty="0" smtClean="0"/>
          </a:p>
          <a:p>
            <a:pPr>
              <a:buNone/>
              <a:defRPr/>
            </a:pP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Рисунок 4" descr="http://madou-91.ru/templates/madou/img/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5301208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2661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287</TotalTime>
  <Words>948</Words>
  <Application>Microsoft Office PowerPoint</Application>
  <PresentationFormat>Экран (4:3)</PresentationFormat>
  <Paragraphs>171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Воздушный поток</vt:lpstr>
      <vt:lpstr>      МУНИЦИПАЛЬНОЕ БЮДЖЕТНОЕ  ДОШКОЛЬНОЕ ОБРАЗОВАТЕЛЬНОЕ УЧРЕЖДЕНИЕ                         « Детский сад присмотра и оздоровления детей с туберкулезной интоксикацией  №22»    Инструментарий оценки образовательной среды детского сада (шкалы ECERS-R) и его возможности для повышения качества образования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Апробация в 2018году (выявленные тенденции)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МУНИЦИПАЛЬНОЕ АВТОНОМНОЕ ДОШКОЛЬНОЕ ОБРАЗОВАТЕЛЬНОЕ УЧРЕЖДЕНИЕ «ЦРР – Д/С № 91 «СТРОИТЕЛЬ» г. УЛАН-УДЭ» 670033, г. Улан-Удэ, ул. Краснофлотская, 8 «А», тел./факс.: (3012) 42-50-83 E-mail: madou-91@mail.ru    Инструментарий оценки образовательной среды детского сада (шкалы ECERS-R) и его возможности для повышения качества образования  (по материалам  вебинара Российского тренингового центра Института образования Национального исследовательского университета «Высшая школа экономики»)                                           </dc:title>
  <dc:creator>Админ</dc:creator>
  <cp:lastModifiedBy>RePack by Diakov</cp:lastModifiedBy>
  <cp:revision>39</cp:revision>
  <dcterms:created xsi:type="dcterms:W3CDTF">2009-03-16T16:05:30Z</dcterms:created>
  <dcterms:modified xsi:type="dcterms:W3CDTF">2018-11-10T02:56:39Z</dcterms:modified>
</cp:coreProperties>
</file>