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0" r:id="rId3"/>
    <p:sldId id="269" r:id="rId4"/>
    <p:sldId id="268" r:id="rId5"/>
    <p:sldId id="267" r:id="rId6"/>
    <p:sldId id="266" r:id="rId7"/>
    <p:sldId id="265" r:id="rId8"/>
    <p:sldId id="264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8" d="100"/>
          <a:sy n="28" d="100"/>
        </p:scale>
        <p:origin x="7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7016C-9FB9-45B2-B2BD-BA5D3BA26709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92878-2549-4A96-965D-BE183AD7D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620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7016C-9FB9-45B2-B2BD-BA5D3BA26709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92878-2549-4A96-965D-BE183AD7D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688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7016C-9FB9-45B2-B2BD-BA5D3BA26709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92878-2549-4A96-965D-BE183AD7D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707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0EA2D-871A-4B43-A2CE-A87B0FE635D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14BCD-3681-4AEA-9D0D-C316FCE5E17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377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656B7-0614-42E2-884A-01CBE3849F7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D1295-64FE-41D5-94D2-0BE93F47CC1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140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1C107-DF39-40A8-B265-752A0C17446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E34F1-4B65-4294-AC0D-1CDFB46683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913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1E48A-C310-4803-8FEB-C4929F83974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6BE7-09EE-4AB2-A05F-381AA19D95B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632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E257C-AEC1-444B-BE79-17764D9E472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6BF27-C708-41F3-A618-65F010E0706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223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CECEA-8067-4964-9607-A7755D18E71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9DE9F-80C7-43CE-9CED-EBEEA95D9CD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6818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D8753-B7BC-46E2-A041-BB016BB4422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AE367-0721-4760-8616-38A23F4165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440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89771-23C9-460F-B2C1-62681B77A36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BE9CE-BE20-47F0-A848-9EA5B7764BC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342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7016C-9FB9-45B2-B2BD-BA5D3BA26709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92878-2549-4A96-965D-BE183AD7D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8520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8250E-F4EA-439C-BAE9-4FAD35825A0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9FDEB-BD82-40F9-AB41-69981332D9C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0037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3CAD9-1588-460C-AA05-88A5B19580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93D9D-1577-465F-BF05-82C330BFE87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66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13CBF-3D43-4EE5-AAB5-FCFEE4ED2C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1FC7B-EB68-438C-A892-12DDEA137F1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8936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92EAF-F8A1-47DB-B582-BCC5EA81095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69B7B-4CF1-4F86-A9BF-BC6640B67BE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254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7016C-9FB9-45B2-B2BD-BA5D3BA26709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92878-2549-4A96-965D-BE183AD7D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659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7016C-9FB9-45B2-B2BD-BA5D3BA26709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92878-2549-4A96-965D-BE183AD7D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080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7016C-9FB9-45B2-B2BD-BA5D3BA26709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92878-2549-4A96-965D-BE183AD7D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873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7016C-9FB9-45B2-B2BD-BA5D3BA26709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92878-2549-4A96-965D-BE183AD7D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909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7016C-9FB9-45B2-B2BD-BA5D3BA26709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92878-2549-4A96-965D-BE183AD7D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533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7016C-9FB9-45B2-B2BD-BA5D3BA26709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92878-2549-4A96-965D-BE183AD7D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308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7016C-9FB9-45B2-B2BD-BA5D3BA26709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92878-2549-4A96-965D-BE183AD7D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277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7016C-9FB9-45B2-B2BD-BA5D3BA26709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92878-2549-4A96-965D-BE183AD7D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68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4E4F59-50C6-4D62-8438-81774019AC6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17B782-B59D-4BB2-B850-C4A37E4D1B5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030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209800" y="0"/>
            <a:ext cx="7772400" cy="3600450"/>
          </a:xfrm>
        </p:spPr>
        <p:txBody>
          <a:bodyPr/>
          <a:lstStyle/>
          <a:p>
            <a:pPr eaLnBrk="1" hangingPunct="1"/>
            <a:r>
              <a:rPr lang="ru-RU" sz="1600" b="1"/>
              <a:t>19. Выступление на торжественном вручении паспортов в администрации АГО.</a:t>
            </a:r>
          </a:p>
        </p:txBody>
      </p:sp>
      <p:pic>
        <p:nvPicPr>
          <p:cNvPr id="35842" name="Picture 5" descr="DSC016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2057400"/>
            <a:ext cx="6248400" cy="43434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88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209800" y="-228600"/>
            <a:ext cx="7772400" cy="3829050"/>
          </a:xfrm>
        </p:spPr>
        <p:txBody>
          <a:bodyPr/>
          <a:lstStyle/>
          <a:p>
            <a:pPr eaLnBrk="1" hangingPunct="1"/>
            <a:r>
              <a:rPr lang="ru-RU" sz="1600" b="1"/>
              <a:t>20. Празднование  Дней воинской славы.</a:t>
            </a:r>
          </a:p>
        </p:txBody>
      </p:sp>
      <p:pic>
        <p:nvPicPr>
          <p:cNvPr id="36866" name="Picture 4" descr="IMG_15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3048000"/>
            <a:ext cx="4419600" cy="3513138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36867" name="Picture 5" descr="SAM_17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2057400"/>
            <a:ext cx="4648200" cy="36576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474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209800" y="0"/>
            <a:ext cx="7772400" cy="3600450"/>
          </a:xfrm>
        </p:spPr>
        <p:txBody>
          <a:bodyPr/>
          <a:lstStyle/>
          <a:p>
            <a:pPr eaLnBrk="1" hangingPunct="1"/>
            <a:r>
              <a:rPr lang="ru-RU" sz="1600" b="1"/>
              <a:t/>
            </a:r>
            <a:br>
              <a:rPr lang="ru-RU" sz="1600" b="1"/>
            </a:br>
            <a:r>
              <a:rPr lang="ru-RU" sz="1600" b="1"/>
              <a:t/>
            </a:r>
            <a:br>
              <a:rPr lang="ru-RU" sz="1600" b="1"/>
            </a:br>
            <a:r>
              <a:rPr lang="ru-RU" sz="1600" b="1"/>
              <a:t>21.  Празднование  «Дня  Государственного  флага»</a:t>
            </a:r>
          </a:p>
        </p:txBody>
      </p:sp>
      <p:pic>
        <p:nvPicPr>
          <p:cNvPr id="37890" name="Picture 4" descr="IMG_20170822_1618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3505200"/>
            <a:ext cx="3886200" cy="30480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3789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2438400"/>
            <a:ext cx="3962400" cy="29718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0139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981200" y="685800"/>
            <a:ext cx="8229600" cy="61722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1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Организация  работы  с  семьёй  в  системе  патриотического воспитания дошкольников.</a:t>
            </a:r>
            <a:br>
              <a:rPr lang="ru-RU" sz="1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ru-RU" sz="1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1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Семья - первый социальный институт ребёнка, где он усваивает моральные принципы  и  нормы,  семья -  транслятор   нравственного,  духовного  опыта, имеющий огромный воспитательный потенциал. В народе говорят: «хороший пример - лучше, чем сто слов», воплощая этот мудрый педагогический прием в жизни, мы вовлекаем семью в жизнедеятельность ДОУ, в систему работы по патриотическому воспитанию дошкольников. Существенную помощь в организации системы патриотического воспитания в МБДОУ  оказываю следующие   действующие  формы работы с детьми и родителями:</a:t>
            </a:r>
            <a:br>
              <a:rPr lang="ru-RU" sz="14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14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1. Целевые прогулки к историческим памятника в сочетании с экскурсией по  краеведческому музею г Артемовского.  Содержание таких экскурсий являются: наблюдения ритуальных моментов: возложение цветов к памятнику, минута молчания, встреча с участниками войны. Такую же экскурсию проводят и с участием  родителей.  Им предлагается «маршрут  выходного  дня»  с</a:t>
            </a:r>
            <a:br>
              <a:rPr lang="ru-RU" sz="14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подробным  описанием  посещаемого  объекта  и  рекомендациями  по</a:t>
            </a:r>
            <a:br>
              <a:rPr lang="ru-RU" sz="14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доступному ознакомлению ребёнка с памятником.</a:t>
            </a:r>
          </a:p>
        </p:txBody>
      </p:sp>
    </p:spTree>
    <p:extLst>
      <p:ext uri="{BB962C8B-B14F-4D97-AF65-F5344CB8AC3E}">
        <p14:creationId xmlns:p14="http://schemas.microsoft.com/office/powerpoint/2010/main" val="3878172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057400" y="1371600"/>
            <a:ext cx="8229600" cy="51816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2. Чтение  художественной  литературы,  соответствующей  возрастной </a:t>
            </a:r>
            <a:br>
              <a:rPr lang="ru-RU" sz="14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категории детей – о защитниках родной земли, Отечества, например, чтение произведений  из  серии  «Дедушкины  медали».  Родителям  даются рекомендации к посещению вместе с детьми городской 3. Использование ИКТ-технологий: показ видеоматериалов о родной</a:t>
            </a:r>
            <a:br>
              <a:rPr lang="ru-RU" sz="14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земле, о героизме русского народа, о Великой Отечественной войне, о знаменитых битвах и сражениях («Курская дуга», «Битва под Сталинградом»).</a:t>
            </a:r>
            <a:br>
              <a:rPr lang="ru-RU" sz="14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4. Рассматривание  иллюстраций,  картин,  разнообразных  репродукций  и вырезок из газет, содержащих необходимые исторические факты и события из окружающей жизни.</a:t>
            </a:r>
            <a:br>
              <a:rPr lang="ru-RU" sz="14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5.  Встречи  с  ветеранами  ВОВ,   участие  в  праздничных  днях:  «День  города»,  «День  матери», </a:t>
            </a:r>
            <a:br>
              <a:rPr lang="ru-RU" sz="14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«Папин праздник», «День Победы» и др. </a:t>
            </a:r>
            <a:br>
              <a:rPr lang="ru-RU" sz="14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6.  Подготовка  тематических  выставок,  посвящённых  памятным датам, изготовление сувениров для ветеранов войны. Родители принимают активное участие  в  их  подготовке  и организации:   создание  коллажей,  подарков, альбомов и т.д.</a:t>
            </a:r>
            <a:br>
              <a:rPr lang="ru-RU" sz="14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7. Сбор наглядного материала с помощью детей и родителей групп старшего дошкольного возраста (значки, открытки и т. д.) для использования в беседах с детьми.</a:t>
            </a:r>
            <a:br>
              <a:rPr lang="ru-RU" sz="14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8. Проведение  традиционных  конкурсов  семейного  творчества:    «Моя Родина-место,  где  я  родился»,  «Герб  моей  семьи»,  «Моя родословная», «Рисую вместе с папой» и т.д.</a:t>
            </a:r>
            <a:br>
              <a:rPr lang="ru-RU" sz="14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9. Организации выставки детских работ военно-патриотической тематики.</a:t>
            </a:r>
            <a:br>
              <a:rPr lang="ru-RU" sz="14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10.  Привлечение  родительской  общественности  к  оказанию  посильной помощи  в  изготовлении атрибутики (макетов  военной  техники) и  пошиве костюмов  в  военно-патриотических  мероприятиях  «Зарница»,  «Юные патриоты» и др.</a:t>
            </a:r>
            <a:br>
              <a:rPr lang="ru-RU" sz="14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11.Общее родительское собрание, посвящённое влиянию семьи и социальных факторов  на  формирование  патриотических  чувств дошкольников.</a:t>
            </a:r>
          </a:p>
        </p:txBody>
      </p:sp>
    </p:spTree>
    <p:extLst>
      <p:ext uri="{BB962C8B-B14F-4D97-AF65-F5344CB8AC3E}">
        <p14:creationId xmlns:p14="http://schemas.microsoft.com/office/powerpoint/2010/main" val="1406440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209800" y="1066800"/>
            <a:ext cx="7772400" cy="5410200"/>
          </a:xfrm>
        </p:spPr>
        <p:txBody>
          <a:bodyPr/>
          <a:lstStyle/>
          <a:p>
            <a:pPr algn="l" eaLnBrk="1" hangingPunct="1"/>
            <a:r>
              <a:rPr lang="ru-RU" sz="1600" b="1"/>
              <a:t>Наш  детский  сад -  открытое  образовательное  пространство,</a:t>
            </a:r>
            <a:r>
              <a:rPr lang="ru-RU" b="1" smtClean="0"/>
              <a:t>  </a:t>
            </a:r>
            <a:r>
              <a:rPr lang="ru-RU" sz="1600" b="1"/>
              <a:t>координируя систему  работы  по  данному  направлению,  ДОУ  создает  условия  для активного вовлечения родителей в воспитательный процесс:</a:t>
            </a:r>
            <a:br>
              <a:rPr lang="ru-RU" sz="1600" b="1"/>
            </a:br>
            <a:r>
              <a:rPr lang="ru-RU" sz="1600" b="1"/>
              <a:t>•  Групповые  родительские  собрания  по  темам:  «Что  могут  и должны сделать  родители  по  патриотическому  воспитанию ребёнка», «Человек начинается с детства». </a:t>
            </a:r>
            <a:br>
              <a:rPr lang="ru-RU" sz="1600" b="1"/>
            </a:br>
            <a:r>
              <a:rPr lang="ru-RU" sz="1600" b="1"/>
              <a:t>•  Заседание  родительского  комитета  –  на  данном  заседании определяются  совместно  с  родителями  формы  работы  по  данному направлению.</a:t>
            </a:r>
            <a:br>
              <a:rPr lang="ru-RU" sz="1600" b="1"/>
            </a:br>
            <a:r>
              <a:rPr lang="ru-RU" sz="1600" b="1"/>
              <a:t> Совместное участие в социально-значимой акции Георгиевская ленточка</a:t>
            </a:r>
            <a:br>
              <a:rPr lang="ru-RU" sz="1600" b="1"/>
            </a:br>
            <a:r>
              <a:rPr lang="ru-RU" sz="1600" b="1"/>
              <a:t>•  Психолого-педагогическое  консультирование  родителей,  которое </a:t>
            </a:r>
            <a:br>
              <a:rPr lang="ru-RU" sz="1600" b="1"/>
            </a:br>
            <a:r>
              <a:rPr lang="ru-RU" sz="1600" b="1"/>
              <a:t>позволяет  показать  родителям  возможные  формы  и  методы </a:t>
            </a:r>
            <a:br>
              <a:rPr lang="ru-RU" sz="1600" b="1"/>
            </a:br>
            <a:r>
              <a:rPr lang="ru-RU" sz="1600" b="1"/>
              <a:t>пробуждения  первых  гражданских  чувств  дошкольников,  используя </a:t>
            </a:r>
            <a:br>
              <a:rPr lang="ru-RU" sz="1600" b="1"/>
            </a:br>
            <a:r>
              <a:rPr lang="ru-RU" sz="1600" b="1"/>
              <a:t>эмоциональный уровень восприятия информации.</a:t>
            </a:r>
            <a:br>
              <a:rPr lang="ru-RU" sz="1600" b="1"/>
            </a:br>
            <a:r>
              <a:rPr lang="ru-RU" sz="1600" b="1"/>
              <a:t>•  Организация различных тематических мероприятий.</a:t>
            </a:r>
            <a:br>
              <a:rPr lang="ru-RU" sz="1600" b="1"/>
            </a:br>
            <a:r>
              <a:rPr lang="ru-RU" sz="1600" b="1"/>
              <a:t>•  Посещение городского музея, выставки картин художников ко Дню Победы.</a:t>
            </a:r>
            <a:br>
              <a:rPr lang="ru-RU" sz="1600" b="1"/>
            </a:br>
            <a:r>
              <a:rPr lang="ru-RU" sz="1600" b="1"/>
              <a:t>•  Оформление  папки-передвижки;  настенных  газет,  где систематизируется  и  иллюстрируется  накопленный  фотоматериал  по патриотической теме. </a:t>
            </a:r>
            <a:br>
              <a:rPr lang="ru-RU" sz="1600" b="1"/>
            </a:br>
            <a:r>
              <a:rPr lang="ru-RU" sz="1600" b="1"/>
              <a:t>Мы - юные патриоты своей Родины-России!</a:t>
            </a:r>
          </a:p>
        </p:txBody>
      </p:sp>
    </p:spTree>
    <p:extLst>
      <p:ext uri="{BB962C8B-B14F-4D97-AF65-F5344CB8AC3E}">
        <p14:creationId xmlns:p14="http://schemas.microsoft.com/office/powerpoint/2010/main" val="2988757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057400" y="304800"/>
            <a:ext cx="8305800" cy="65532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1800" b="1">
                <a:effectLst>
                  <a:outerShdw blurRad="38100" dist="38100" dir="2700000" algn="tl">
                    <a:srgbClr val="C0C0C0"/>
                  </a:outerShdw>
                </a:effectLst>
              </a:rPr>
              <a:t>Заключение</a:t>
            </a:r>
            <a:r>
              <a:rPr lang="ru-RU" sz="180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18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80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18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Сотрудничество модели единого воспитательно - образовательного пространства характеризуется согласованной деятельностью партнёров и участников образовательного процесса, активной помощью друг другу, способствующей достижению целей каждого и общих целей совместной деятельности. В данном сотрудничестве возникают общая содержательная основа взаимодействия, эмоциональное единство, осуществляется обмен идеями , мыслями, взглядами, информацией. Всё это позволяет нам согласовывать, объединять, координировать общие усилия для достижения цели – воспитание гражданско-патриотических  чувств у детей старшего дошкольного возраста в рамках преемственности социальных партнеров, родительского сообщества и детского сада. </a:t>
            </a:r>
            <a:b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Такое сотрудничество позволяет нам применять и распространять опыт позитивного, созидательного взаимодействия партнерских отношений, воспитательного потенциала семьи и ДОУ.  Оно даёт возможность детям строить взаимодействие на основе общечеловеческих ценностях, ориентируясь на различные грани понимания и принятия себя, как человека и гражданина – настоящего патриота своей страны. </a:t>
            </a:r>
            <a:b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</a:t>
            </a:r>
            <a:r>
              <a:rPr lang="ru-RU" sz="1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Осознавая значимость  формирования  гражданских  чувств  молодого поколения,  и  констатируя эффективность  системы  работы  по  данному направлению,  наше  образовательное  учреждение  наметило  дальнейшие перспективы  работы  и  поиск  новых  форм партнерских отношений воспитательного потенциала семьи и ДОУ  по  развитию патриотических чувств дошкольников.</a:t>
            </a:r>
            <a:endParaRPr lang="ru-RU" smtClean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340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209800" y="1752600"/>
            <a:ext cx="7772400" cy="4724400"/>
          </a:xfrm>
        </p:spPr>
        <p:txBody>
          <a:bodyPr/>
          <a:lstStyle/>
          <a:p>
            <a:pPr algn="l" eaLnBrk="1" hangingPunct="1"/>
            <a:r>
              <a:rPr lang="ru-RU" sz="1600" b="1" dirty="0"/>
              <a:t>Библиографический список: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1. Алешина Н.В. Патриотическое воспитание дошкольников. – М.: ЦГЛ.2005 – 256 с.</a:t>
            </a:r>
            <a:br>
              <a:rPr lang="ru-RU" sz="1600" dirty="0"/>
            </a:br>
            <a:r>
              <a:rPr lang="ru-RU" sz="1600" dirty="0"/>
              <a:t>2. </a:t>
            </a:r>
            <a:r>
              <a:rPr lang="ru-RU" sz="1600" dirty="0" err="1"/>
              <a:t>Г.А.Ковалева</a:t>
            </a:r>
            <a:r>
              <a:rPr lang="ru-RU" sz="1600" dirty="0"/>
              <a:t> Воспитывая маленького гражданина…: Практическое пособие для работников . – 2-е изд., </a:t>
            </a:r>
            <a:r>
              <a:rPr lang="ru-RU" sz="1600" dirty="0" err="1"/>
              <a:t>испр.и</a:t>
            </a:r>
            <a:r>
              <a:rPr lang="ru-RU" sz="1600" dirty="0"/>
              <a:t> доп. – М.: АРКТИ, 2005. – 80 с. (Развитие и воспитание дошкольника)</a:t>
            </a:r>
            <a:br>
              <a:rPr lang="ru-RU" sz="1600" dirty="0"/>
            </a:br>
            <a:r>
              <a:rPr lang="ru-RU" sz="1600" dirty="0"/>
              <a:t>3. Государственная программа «Патриотическое воспитание граждан Российской Федерации на 2011 – 2015 годы». – М.: 2011 г.</a:t>
            </a:r>
            <a:br>
              <a:rPr lang="ru-RU" sz="1600" dirty="0"/>
            </a:br>
            <a:r>
              <a:rPr lang="ru-RU" sz="1600" dirty="0"/>
              <a:t>4. </a:t>
            </a:r>
            <a:r>
              <a:rPr lang="ru-RU" sz="1600" dirty="0" err="1"/>
              <a:t>Зеленова</a:t>
            </a:r>
            <a:r>
              <a:rPr lang="ru-RU" sz="1600" dirty="0"/>
              <a:t> Н.Г., Осипова Л.Е. Мы живем в России. Гражданско-патриотическое воспитание дошкольников. – М.: «Издательство Скрипторий 2003», 2007. – 112 с.</a:t>
            </a:r>
            <a:br>
              <a:rPr lang="ru-RU" sz="1600" dirty="0"/>
            </a:br>
            <a:r>
              <a:rPr lang="ru-RU" sz="1600" dirty="0"/>
              <a:t>5.Концепция духовно-нравственного развития и воспитания личности гражданина </a:t>
            </a:r>
            <a:r>
              <a:rPr lang="ru-RU" sz="1600" dirty="0" err="1"/>
              <a:t>Росиии</a:t>
            </a:r>
            <a:r>
              <a:rPr lang="ru-RU" sz="1600" dirty="0"/>
              <a:t>/ </a:t>
            </a:r>
            <a:r>
              <a:rPr lang="ru-RU" sz="1600" dirty="0" err="1"/>
              <a:t>А.Я.Данилюк</a:t>
            </a:r>
            <a:r>
              <a:rPr lang="ru-RU" sz="1600" dirty="0"/>
              <a:t>, </a:t>
            </a:r>
            <a:r>
              <a:rPr lang="ru-RU" sz="1600" dirty="0" err="1"/>
              <a:t>А.М.Кондаков</a:t>
            </a:r>
            <a:r>
              <a:rPr lang="ru-RU" sz="1600" dirty="0"/>
              <a:t>, </a:t>
            </a:r>
            <a:r>
              <a:rPr lang="ru-RU" sz="1600" dirty="0" err="1"/>
              <a:t>В.А.Тишков</a:t>
            </a:r>
            <a:r>
              <a:rPr lang="ru-RU" sz="1600" dirty="0"/>
              <a:t>. Российская академия образования.- М: «Просвещение», 2009. (Стандарты  второго поколения)</a:t>
            </a:r>
            <a:br>
              <a:rPr lang="ru-RU" sz="1600" dirty="0"/>
            </a:br>
            <a:r>
              <a:rPr lang="ru-RU" sz="1600" dirty="0"/>
              <a:t>6.  Новицкая М.Ю. Наследие Патриотическое воспитание в детском саду. М.: </a:t>
            </a:r>
            <a:r>
              <a:rPr lang="ru-RU" sz="1600" dirty="0" err="1"/>
              <a:t>Линка</a:t>
            </a:r>
            <a:r>
              <a:rPr lang="ru-RU" sz="1600" dirty="0"/>
              <a:t>-Пресс, 2003. – 200с.</a:t>
            </a:r>
            <a:br>
              <a:rPr lang="ru-RU" sz="1600" dirty="0"/>
            </a:br>
            <a:r>
              <a:rPr lang="ru-RU" sz="1600" dirty="0"/>
              <a:t>7. </a:t>
            </a:r>
            <a:r>
              <a:rPr lang="ru-RU" sz="1600" dirty="0" err="1"/>
              <a:t>Щуркова</a:t>
            </a:r>
            <a:r>
              <a:rPr lang="ru-RU" sz="1600" dirty="0"/>
              <a:t> Н.Е. Программа воспитания школьника. М.: Педагогическое общество России, 1998. – 48с.</a:t>
            </a:r>
          </a:p>
        </p:txBody>
      </p:sp>
    </p:spTree>
    <p:extLst>
      <p:ext uri="{BB962C8B-B14F-4D97-AF65-F5344CB8AC3E}">
        <p14:creationId xmlns:p14="http://schemas.microsoft.com/office/powerpoint/2010/main" val="17787247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66</Words>
  <Application>Microsoft Office PowerPoint</Application>
  <PresentationFormat>Широкоэкранный</PresentationFormat>
  <Paragraphs>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Office Theme</vt:lpstr>
      <vt:lpstr>19. Выступление на торжественном вручении паспортов в администрации АГО.</vt:lpstr>
      <vt:lpstr>20. Празднование  Дней воинской славы.</vt:lpstr>
      <vt:lpstr>  21.  Празднование  «Дня  Государственного  флага»</vt:lpstr>
      <vt:lpstr>Организация  работы  с  семьёй  в  системе  патриотического воспитания дошкольников.    Семья - первый социальный институт ребёнка, где он усваивает моральные принципы  и  нормы,  семья -  транслятор   нравственного,  духовного  опыта, имеющий огромный воспитательный потенциал. В народе говорят: «хороший пример - лучше, чем сто слов», воплощая этот мудрый педагогический прием в жизни, мы вовлекаем семью в жизнедеятельность ДОУ, в систему работы по патриотическому воспитанию дошкольников. Существенную помощь в организации системы патриотического воспитания в МБДОУ  оказываю следующие   действующие  формы работы с детьми и родителями:  1. Целевые прогулки к историческим памятника в сочетании с экскурсией по  краеведческому музею г Артемовского.  Содержание таких экскурсий являются: наблюдения ритуальных моментов: возложение цветов к памятнику, минута молчания, встреча с участниками войны. Такую же экскурсию проводят и с участием  родителей.  Им предлагается «маршрут  выходного  дня»  с подробным  описанием  посещаемого  объекта  и  рекомендациями  по доступному ознакомлению ребёнка с памятником.</vt:lpstr>
      <vt:lpstr>2. Чтение  художественной  литературы,  соответствующей  возрастной  категории детей – о защитниках родной земли, Отечества, например, чтение произведений  из  серии  «Дедушкины  медали».  Родителям  даются рекомендации к посещению вместе с детьми городской 3. Использование ИКТ-технологий: показ видеоматериалов о родной земле, о героизме русского народа, о Великой Отечественной войне, о знаменитых битвах и сражениях («Курская дуга», «Битва под Сталинградом»).  4. Рассматривание  иллюстраций,  картин,  разнообразных  репродукций  и вырезок из газет, содержащих необходимые исторические факты и события из окружающей жизни.  5.  Встречи  с  ветеранами  ВОВ,   участие  в  праздничных  днях:  «День  города»,  «День  матери»,  «Папин праздник», «День Победы» и др.  6.  Подготовка  тематических  выставок,  посвящённых  памятным датам, изготовление сувениров для ветеранов войны. Родители принимают активное участие  в  их  подготовке  и организации:   создание  коллажей,  подарков, альбомов и т.д. 7. Сбор наглядного материала с помощью детей и родителей групп старшего дошкольного возраста (значки, открытки и т. д.) для использования в беседах с детьми. 8. Проведение  традиционных  конкурсов  семейного  творчества:    «Моя Родина-место,  где  я  родился»,  «Герб  моей  семьи»,  «Моя родословная», «Рисую вместе с папой» и т.д. 9. Организации выставки детских работ военно-патриотической тематики. 10.  Привлечение  родительской  общественности  к  оказанию  посильной помощи  в  изготовлении атрибутики (макетов  военной  техники) и  пошиве костюмов  в  военно-патриотических  мероприятиях  «Зарница»,  «Юные патриоты» и др. 11.Общее родительское собрание, посвящённое влиянию семьи и социальных факторов  на  формирование  патриотических  чувств дошкольников.</vt:lpstr>
      <vt:lpstr>Наш  детский  сад -  открытое  образовательное  пространство,  координируя систему  работы  по  данному  направлению,  ДОУ  создает  условия  для активного вовлечения родителей в воспитательный процесс: •  Групповые  родительские  собрания  по  темам:  «Что  могут  и должны сделать  родители  по  патриотическому  воспитанию ребёнка», «Человек начинается с детства».  •  Заседание  родительского  комитета  –  на  данном  заседании определяются  совместно  с  родителями  формы  работы  по  данному направлению.  Совместное участие в социально-значимой акции Георгиевская ленточка •  Психолого-педагогическое  консультирование  родителей,  которое  позволяет  показать  родителям  возможные  формы  и  методы  пробуждения  первых  гражданских  чувств  дошкольников,  используя  эмоциональный уровень восприятия информации. •  Организация различных тематических мероприятий. •  Посещение городского музея, выставки картин художников ко Дню Победы. •  Оформление  папки-передвижки;  настенных  газет,  где систематизируется  и  иллюстрируется  накопленный  фотоматериал  по патриотической теме.  Мы - юные патриоты своей Родины-России!</vt:lpstr>
      <vt:lpstr>Заключение  Сотрудничество модели единого воспитательно - образовательного пространства характеризуется согласованной деятельностью партнёров и участников образовательного процесса, активной помощью друг другу, способствующей достижению целей каждого и общих целей совместной деятельности. В данном сотрудничестве возникают общая содержательная основа взаимодействия, эмоциональное единство, осуществляется обмен идеями , мыслями, взглядами, информацией. Всё это позволяет нам согласовывать, объединять, координировать общие усилия для достижения цели – воспитание гражданско-патриотических  чувств у детей старшего дошкольного возраста в рамках преемственности социальных партнеров, родительского сообщества и детского сада.  Такое сотрудничество позволяет нам применять и распространять опыт позитивного, созидательного взаимодействия партнерских отношений, воспитательного потенциала семьи и ДОУ.  Оно даёт возможность детям строить взаимодействие на основе общечеловеческих ценностях, ориентируясь на различные грани понимания и принятия себя, как человека и гражданина – настоящего патриота своей страны.                   Осознавая значимость  формирования  гражданских  чувств  молодого поколения,  и  констатируя эффективность  системы  работы  по  данному направлению,  наше  образовательное  учреждение  наметило  дальнейшие перспективы  работы  и  поиск  новых  форм партнерских отношений воспитательного потенциала семьи и ДОУ  по  развитию патриотических чувств дошкольников.</vt:lpstr>
      <vt:lpstr>Библиографический список: 1. Алешина Н.В. Патриотическое воспитание дошкольников. – М.: ЦГЛ.2005 – 256 с. 2. Г.А.Ковалева Воспитывая маленького гражданина…: Практическое пособие для работников . – 2-е изд., испр.и доп. – М.: АРКТИ, 2005. – 80 с. (Развитие и воспитание дошкольника) 3. Государственная программа «Патриотическое воспитание граждан Российской Федерации на 2011 – 2015 годы». – М.: 2011 г. 4. Зеленова Н.Г., Осипова Л.Е. Мы живем в России. Гражданско-патриотическое воспитание дошкольников. – М.: «Издательство Скрипторий 2003», 2007. – 112 с. 5.Концепция духовно-нравственного развития и воспитания личности гражданина Росиии/ А.Я.Данилюк, А.М.Кондаков, В.А.Тишков. Российская академия образования.- М: «Просвещение», 2009. (Стандарты  второго поколения) 6.  Новицкая М.Ю. Наследие Патриотическое воспитание в детском саду. М.: Линка-Пресс, 2003. – 200с. 7. Щуркова Н.Е. Программа воспитания школьника. М.: Педагогическое общество России, 1998. – 48с.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Характер контактов определяется как внешний, так как происходит сбор информации, выход на другие организации, на спонсоров.  По продолжительности выполнения: долгосрочный.  Основной целью проекта является:   разработка и апробация эффективной модели единого воспитательно-образовательного пространства, направленного на эффективную комплексную работу по гражданско-патриотическому воспитанию детей старшего дошкольного возраста в микросоциуме:                                                     Областной сборный пункт                           Военно-патриотический лагерь «ПЕРЕСВЕТ»                                                         детский сад                                                            семья                                                          ребенок</dc:title>
  <dc:creator>User</dc:creator>
  <cp:lastModifiedBy>User</cp:lastModifiedBy>
  <cp:revision>6</cp:revision>
  <dcterms:created xsi:type="dcterms:W3CDTF">2017-11-07T15:32:21Z</dcterms:created>
  <dcterms:modified xsi:type="dcterms:W3CDTF">2017-11-07T16:44:41Z</dcterms:modified>
</cp:coreProperties>
</file>