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Default Extension="wav" ContentType="audio/wav"/>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Default Extension="wdp" ContentType="image/vnd.ms-photo"/>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jpg" ContentType="image/jpe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без заголовка" id="{90430C3D-CB6B-44CE-8540-4008AA6CDA06}">
          <p14:sldIdLst>
            <p14:sldId id="256"/>
            <p14:sldId id="257"/>
            <p14:sldId id="258"/>
            <p14:sldId id="259"/>
            <p14:sldId id="260"/>
            <p14:sldId id="261"/>
            <p14:sldId id="262"/>
            <p14:sldId id="263"/>
            <p14:sldId id="264"/>
            <p14:sldId id="265"/>
            <p14:sldId id="266"/>
            <p14:sldId id="267"/>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9667F48-415B-44A9-A10D-E923CFB7D7C8}" type="datetimeFigureOut">
              <a:rPr lang="ru-RU" smtClean="0"/>
              <a:t>03.03.2013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232E23-9134-40E2-8BAA-1547A2B012CD}" type="slidenum">
              <a:rPr lang="ru-RU" smtClean="0"/>
              <a:t>‹#›</a:t>
            </a:fld>
            <a:endParaRPr lang="ru-RU"/>
          </a:p>
        </p:txBody>
      </p:sp>
    </p:spTree>
    <p:extLst>
      <p:ext uri="{BB962C8B-B14F-4D97-AF65-F5344CB8AC3E}">
        <p14:creationId xmlns:p14="http://schemas.microsoft.com/office/powerpoint/2010/main" val="2544631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9667F48-415B-44A9-A10D-E923CFB7D7C8}" type="datetimeFigureOut">
              <a:rPr lang="ru-RU" smtClean="0"/>
              <a:t>03.03.2013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232E23-9134-40E2-8BAA-1547A2B012CD}" type="slidenum">
              <a:rPr lang="ru-RU" smtClean="0"/>
              <a:t>‹#›</a:t>
            </a:fld>
            <a:endParaRPr lang="ru-RU"/>
          </a:p>
        </p:txBody>
      </p:sp>
    </p:spTree>
    <p:extLst>
      <p:ext uri="{BB962C8B-B14F-4D97-AF65-F5344CB8AC3E}">
        <p14:creationId xmlns:p14="http://schemas.microsoft.com/office/powerpoint/2010/main" val="3200899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9667F48-415B-44A9-A10D-E923CFB7D7C8}" type="datetimeFigureOut">
              <a:rPr lang="ru-RU" smtClean="0"/>
              <a:t>03.03.2013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232E23-9134-40E2-8BAA-1547A2B012CD}" type="slidenum">
              <a:rPr lang="ru-RU" smtClean="0"/>
              <a:t>‹#›</a:t>
            </a:fld>
            <a:endParaRPr lang="ru-RU"/>
          </a:p>
        </p:txBody>
      </p:sp>
    </p:spTree>
    <p:extLst>
      <p:ext uri="{BB962C8B-B14F-4D97-AF65-F5344CB8AC3E}">
        <p14:creationId xmlns:p14="http://schemas.microsoft.com/office/powerpoint/2010/main" val="3568793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9667F48-415B-44A9-A10D-E923CFB7D7C8}" type="datetimeFigureOut">
              <a:rPr lang="ru-RU" smtClean="0"/>
              <a:t>03.03.2013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232E23-9134-40E2-8BAA-1547A2B012CD}" type="slidenum">
              <a:rPr lang="ru-RU" smtClean="0"/>
              <a:t>‹#›</a:t>
            </a:fld>
            <a:endParaRPr lang="ru-RU"/>
          </a:p>
        </p:txBody>
      </p:sp>
    </p:spTree>
    <p:extLst>
      <p:ext uri="{BB962C8B-B14F-4D97-AF65-F5344CB8AC3E}">
        <p14:creationId xmlns:p14="http://schemas.microsoft.com/office/powerpoint/2010/main" val="1853371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9667F48-415B-44A9-A10D-E923CFB7D7C8}" type="datetimeFigureOut">
              <a:rPr lang="ru-RU" smtClean="0"/>
              <a:t>03.03.2013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232E23-9134-40E2-8BAA-1547A2B012CD}" type="slidenum">
              <a:rPr lang="ru-RU" smtClean="0"/>
              <a:t>‹#›</a:t>
            </a:fld>
            <a:endParaRPr lang="ru-RU"/>
          </a:p>
        </p:txBody>
      </p:sp>
    </p:spTree>
    <p:extLst>
      <p:ext uri="{BB962C8B-B14F-4D97-AF65-F5344CB8AC3E}">
        <p14:creationId xmlns:p14="http://schemas.microsoft.com/office/powerpoint/2010/main" val="370648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9667F48-415B-44A9-A10D-E923CFB7D7C8}" type="datetimeFigureOut">
              <a:rPr lang="ru-RU" smtClean="0"/>
              <a:t>03.03.2013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232E23-9134-40E2-8BAA-1547A2B012CD}" type="slidenum">
              <a:rPr lang="ru-RU" smtClean="0"/>
              <a:t>‹#›</a:t>
            </a:fld>
            <a:endParaRPr lang="ru-RU"/>
          </a:p>
        </p:txBody>
      </p:sp>
    </p:spTree>
    <p:extLst>
      <p:ext uri="{BB962C8B-B14F-4D97-AF65-F5344CB8AC3E}">
        <p14:creationId xmlns:p14="http://schemas.microsoft.com/office/powerpoint/2010/main" val="309818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9667F48-415B-44A9-A10D-E923CFB7D7C8}" type="datetimeFigureOut">
              <a:rPr lang="ru-RU" smtClean="0"/>
              <a:t>03.03.2013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A232E23-9134-40E2-8BAA-1547A2B012CD}" type="slidenum">
              <a:rPr lang="ru-RU" smtClean="0"/>
              <a:t>‹#›</a:t>
            </a:fld>
            <a:endParaRPr lang="ru-RU"/>
          </a:p>
        </p:txBody>
      </p:sp>
    </p:spTree>
    <p:extLst>
      <p:ext uri="{BB962C8B-B14F-4D97-AF65-F5344CB8AC3E}">
        <p14:creationId xmlns:p14="http://schemas.microsoft.com/office/powerpoint/2010/main" val="3735898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9667F48-415B-44A9-A10D-E923CFB7D7C8}" type="datetimeFigureOut">
              <a:rPr lang="ru-RU" smtClean="0"/>
              <a:t>03.03.2013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A232E23-9134-40E2-8BAA-1547A2B012CD}" type="slidenum">
              <a:rPr lang="ru-RU" smtClean="0"/>
              <a:t>‹#›</a:t>
            </a:fld>
            <a:endParaRPr lang="ru-RU"/>
          </a:p>
        </p:txBody>
      </p:sp>
    </p:spTree>
    <p:extLst>
      <p:ext uri="{BB962C8B-B14F-4D97-AF65-F5344CB8AC3E}">
        <p14:creationId xmlns:p14="http://schemas.microsoft.com/office/powerpoint/2010/main" val="360393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9667F48-415B-44A9-A10D-E923CFB7D7C8}" type="datetimeFigureOut">
              <a:rPr lang="ru-RU" smtClean="0"/>
              <a:t>03.03.2013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A232E23-9134-40E2-8BAA-1547A2B012CD}" type="slidenum">
              <a:rPr lang="ru-RU" smtClean="0"/>
              <a:t>‹#›</a:t>
            </a:fld>
            <a:endParaRPr lang="ru-RU"/>
          </a:p>
        </p:txBody>
      </p:sp>
    </p:spTree>
    <p:extLst>
      <p:ext uri="{BB962C8B-B14F-4D97-AF65-F5344CB8AC3E}">
        <p14:creationId xmlns:p14="http://schemas.microsoft.com/office/powerpoint/2010/main" val="3061072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9667F48-415B-44A9-A10D-E923CFB7D7C8}" type="datetimeFigureOut">
              <a:rPr lang="ru-RU" smtClean="0"/>
              <a:t>03.03.2013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232E23-9134-40E2-8BAA-1547A2B012CD}" type="slidenum">
              <a:rPr lang="ru-RU" smtClean="0"/>
              <a:t>‹#›</a:t>
            </a:fld>
            <a:endParaRPr lang="ru-RU"/>
          </a:p>
        </p:txBody>
      </p:sp>
    </p:spTree>
    <p:extLst>
      <p:ext uri="{BB962C8B-B14F-4D97-AF65-F5344CB8AC3E}">
        <p14:creationId xmlns:p14="http://schemas.microsoft.com/office/powerpoint/2010/main" val="1576239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9667F48-415B-44A9-A10D-E923CFB7D7C8}" type="datetimeFigureOut">
              <a:rPr lang="ru-RU" smtClean="0"/>
              <a:t>03.03.2013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232E23-9134-40E2-8BAA-1547A2B012CD}" type="slidenum">
              <a:rPr lang="ru-RU" smtClean="0"/>
              <a:t>‹#›</a:t>
            </a:fld>
            <a:endParaRPr lang="ru-RU"/>
          </a:p>
        </p:txBody>
      </p:sp>
    </p:spTree>
    <p:extLst>
      <p:ext uri="{BB962C8B-B14F-4D97-AF65-F5344CB8AC3E}">
        <p14:creationId xmlns:p14="http://schemas.microsoft.com/office/powerpoint/2010/main" val="59927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667F48-415B-44A9-A10D-E923CFB7D7C8}" type="datetimeFigureOut">
              <a:rPr lang="ru-RU" smtClean="0"/>
              <a:t>03.03.2013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32E23-9134-40E2-8BAA-1547A2B012CD}" type="slidenum">
              <a:rPr lang="ru-RU" smtClean="0"/>
              <a:t>‹#›</a:t>
            </a:fld>
            <a:endParaRPr lang="ru-RU"/>
          </a:p>
        </p:txBody>
      </p:sp>
    </p:spTree>
    <p:extLst>
      <p:ext uri="{BB962C8B-B14F-4D97-AF65-F5344CB8AC3E}">
        <p14:creationId xmlns:p14="http://schemas.microsoft.com/office/powerpoint/2010/main" val="1120609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 Id="rId4" Type="http://schemas.microsoft.com/office/2007/relationships/hdphoto" Target="../media/hdphoto9.wdp"/></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4" Type="http://schemas.microsoft.com/office/2007/relationships/hdphoto" Target="../media/hdphoto10.wdp"/></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4" Type="http://schemas.microsoft.com/office/2007/relationships/hdphoto" Target="../media/hdphoto11.wdp"/></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4" Type="http://schemas.microsoft.com/office/2007/relationships/hdphoto" Target="../media/hdphoto7.wdp"/></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4"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effectLst>
            <a:softEdge rad="635000"/>
          </a:effectLst>
        </p:spPr>
      </p:pic>
      <p:sp>
        <p:nvSpPr>
          <p:cNvPr id="5" name="Заголовок 4"/>
          <p:cNvSpPr>
            <a:spLocks noGrp="1"/>
          </p:cNvSpPr>
          <p:nvPr>
            <p:ph type="ctrTitle"/>
          </p:nvPr>
        </p:nvSpPr>
        <p:spPr>
          <a:xfrm>
            <a:off x="3491880" y="188640"/>
            <a:ext cx="5184576" cy="1584176"/>
          </a:xfrm>
        </p:spPr>
        <p:txBody>
          <a:bodyPr/>
          <a:lstStyle/>
          <a:p>
            <a:r>
              <a:rPr lang="ru-RU" b="1" dirty="0" smtClean="0">
                <a:solidFill>
                  <a:srgbClr val="C00000"/>
                </a:solidFill>
              </a:rPr>
              <a:t>Советы логопеда:</a:t>
            </a:r>
            <a:endParaRPr lang="ru-RU" b="1" dirty="0">
              <a:solidFill>
                <a:srgbClr val="C00000"/>
              </a:solidFill>
            </a:endParaRPr>
          </a:p>
        </p:txBody>
      </p:sp>
      <p:sp>
        <p:nvSpPr>
          <p:cNvPr id="6" name="Подзаголовок 5"/>
          <p:cNvSpPr>
            <a:spLocks noGrp="1"/>
          </p:cNvSpPr>
          <p:nvPr>
            <p:ph type="subTitle" idx="1"/>
          </p:nvPr>
        </p:nvSpPr>
        <p:spPr>
          <a:xfrm>
            <a:off x="2743200" y="1268760"/>
            <a:ext cx="6400800" cy="1752600"/>
          </a:xfrm>
        </p:spPr>
        <p:txBody>
          <a:bodyPr>
            <a:noAutofit/>
          </a:bodyPr>
          <a:lstStyle/>
          <a:p>
            <a:r>
              <a:rPr lang="ru-RU" sz="4000" b="1" dirty="0" smtClean="0">
                <a:solidFill>
                  <a:srgbClr val="C00000"/>
                </a:solidFill>
              </a:rPr>
              <a:t>Как организовать логопедические занятия дома</a:t>
            </a:r>
            <a:endParaRPr lang="ru-RU" sz="4000" b="1" dirty="0">
              <a:solidFill>
                <a:srgbClr val="C00000"/>
              </a:solidFill>
            </a:endParaRPr>
          </a:p>
        </p:txBody>
      </p:sp>
    </p:spTree>
    <p:extLst>
      <p:ext uri="{BB962C8B-B14F-4D97-AF65-F5344CB8AC3E}">
        <p14:creationId xmlns:p14="http://schemas.microsoft.com/office/powerpoint/2010/main" val="420609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500"/>
                            </p:stCondLst>
                            <p:childTnLst>
                              <p:par>
                                <p:cTn id="11" presetID="6" presetClass="entr" presetSubtype="16"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circle(in)">
                                      <p:cBhvr>
                                        <p:cTn id="13"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effectLst>
            <a:softEdge rad="635000"/>
          </a:effectLst>
        </p:spPr>
      </p:pic>
      <p:sp>
        <p:nvSpPr>
          <p:cNvPr id="2" name="Заголовок 1"/>
          <p:cNvSpPr>
            <a:spLocks noGrp="1"/>
          </p:cNvSpPr>
          <p:nvPr>
            <p:ph type="title"/>
          </p:nvPr>
        </p:nvSpPr>
        <p:spPr>
          <a:xfrm>
            <a:off x="395536" y="188640"/>
            <a:ext cx="8496944" cy="1066130"/>
          </a:xfrm>
        </p:spPr>
        <p:txBody>
          <a:bodyPr>
            <a:normAutofit/>
          </a:bodyPr>
          <a:lstStyle/>
          <a:p>
            <a:r>
              <a:rPr lang="ru-RU" b="1" dirty="0">
                <a:solidFill>
                  <a:srgbClr val="FF0000"/>
                </a:solidFill>
              </a:rPr>
              <a:t>Читайте</a:t>
            </a:r>
            <a:endParaRPr lang="ru-RU" dirty="0">
              <a:solidFill>
                <a:srgbClr val="FF0000"/>
              </a:solidFill>
            </a:endParaRPr>
          </a:p>
        </p:txBody>
      </p:sp>
      <p:sp>
        <p:nvSpPr>
          <p:cNvPr id="3" name="Объект 2"/>
          <p:cNvSpPr>
            <a:spLocks noGrp="1"/>
          </p:cNvSpPr>
          <p:nvPr>
            <p:ph idx="1"/>
          </p:nvPr>
        </p:nvSpPr>
        <p:spPr>
          <a:xfrm>
            <a:off x="107504" y="1196752"/>
            <a:ext cx="8712968" cy="5184576"/>
          </a:xfrm>
        </p:spPr>
        <p:txBody>
          <a:bodyPr>
            <a:normAutofit fontScale="85000" lnSpcReduction="20000"/>
          </a:bodyPr>
          <a:lstStyle/>
          <a:p>
            <a:pPr marL="0" indent="0" algn="ctr">
              <a:buNone/>
            </a:pPr>
            <a:r>
              <a:rPr lang="ru-RU" sz="3500" b="1" dirty="0" smtClean="0"/>
              <a:t>    Читайте </a:t>
            </a:r>
            <a:r>
              <a:rPr lang="ru-RU" sz="3500" b="1" dirty="0"/>
              <a:t>короткие стихи, сказки. Перечитывайте их много раз - не бойтесь, что это надоест ребенку. Дети гораздо лучше воспринимают тексты, которые они уже много раз слышали. Если это возможно, постарайтесь разыграть стихотворение - покажите его в лицах и с предметами; а предметы эти дайте ребенку поиграть. Дождитесь, пока ребенок хорошо запомнит стихотворение, уловит его ритм, а затем попробуйте не договаривать последнее слово каждой строчки, предоставляя это делать малышу. Пойте простые песенки, помогая ему воспринимать ритм и воспроизводить его.</a:t>
            </a:r>
          </a:p>
          <a:p>
            <a:endParaRPr lang="ru-RU" dirty="0"/>
          </a:p>
        </p:txBody>
      </p:sp>
    </p:spTree>
    <p:extLst>
      <p:ext uri="{BB962C8B-B14F-4D97-AF65-F5344CB8AC3E}">
        <p14:creationId xmlns:p14="http://schemas.microsoft.com/office/powerpoint/2010/main" val="386556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3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3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3000"/>
                                        <p:tgtEl>
                                          <p:spTgt spid="2"/>
                                        </p:tgtEl>
                                      </p:cBhvr>
                                    </p:animEffect>
                                  </p:childTnLst>
                                </p:cTn>
                              </p:par>
                            </p:childTnLst>
                          </p:cTn>
                        </p:par>
                        <p:par>
                          <p:cTn id="12" fill="hold">
                            <p:stCondLst>
                              <p:cond delay="6000"/>
                            </p:stCondLst>
                            <p:childTnLst>
                              <p:par>
                                <p:cTn id="13" presetID="22" presetClass="entr" presetSubtype="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up)">
                                      <p:cBhvr>
                                        <p:cTn id="15"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effectLst>
            <a:softEdge rad="635000"/>
          </a:effectLst>
        </p:spPr>
      </p:pic>
      <p:sp>
        <p:nvSpPr>
          <p:cNvPr id="2" name="Заголовок 1"/>
          <p:cNvSpPr>
            <a:spLocks noGrp="1"/>
          </p:cNvSpPr>
          <p:nvPr>
            <p:ph type="title"/>
          </p:nvPr>
        </p:nvSpPr>
        <p:spPr/>
        <p:txBody>
          <a:bodyPr/>
          <a:lstStyle/>
          <a:p>
            <a:r>
              <a:rPr lang="ru-RU" b="1" dirty="0">
                <a:solidFill>
                  <a:srgbClr val="FF0000"/>
                </a:solidFill>
              </a:rPr>
              <a:t>Пальцы помогают речи</a:t>
            </a:r>
            <a:endParaRPr lang="ru-RU" dirty="0">
              <a:solidFill>
                <a:srgbClr val="FF0000"/>
              </a:solidFill>
            </a:endParaRPr>
          </a:p>
        </p:txBody>
      </p:sp>
      <p:sp>
        <p:nvSpPr>
          <p:cNvPr id="3" name="Объект 2"/>
          <p:cNvSpPr>
            <a:spLocks noGrp="1"/>
          </p:cNvSpPr>
          <p:nvPr>
            <p:ph idx="1"/>
          </p:nvPr>
        </p:nvSpPr>
        <p:spPr>
          <a:xfrm>
            <a:off x="467544" y="1340768"/>
            <a:ext cx="8352928" cy="5112568"/>
          </a:xfrm>
        </p:spPr>
        <p:txBody>
          <a:bodyPr>
            <a:normAutofit fontScale="85000" lnSpcReduction="20000"/>
          </a:bodyPr>
          <a:lstStyle/>
          <a:p>
            <a:r>
              <a:rPr lang="ru-RU" b="1" dirty="0"/>
              <a:t>Обратите внимание на развитие мелкой моторики - точных движений пальцев рук. Лепка, рисование, пальчиковый театр, игры с мелкими предметами - все это поможет речи, а в будущем и письму. Ребенок как можно больше должен работать своими непослушными пальчиками. Как бы ни казалось вам это утомительным, пусть малыш сам застегивает пуговицы, шнурует ботинки, засучивает рукава. Причем начинать тренироваться ребенку лучше не на своей одежде, а сперва “помогать” одеться куклам и даже родителям.</a:t>
            </a:r>
          </a:p>
          <a:p>
            <a:r>
              <a:rPr lang="ru-RU" b="1" dirty="0"/>
              <a:t>По мере того, как детские пальчики будут становиться проворнее, его язык будет все понятнее не только маме. </a:t>
            </a:r>
          </a:p>
          <a:p>
            <a:endParaRPr lang="ru-RU" dirty="0"/>
          </a:p>
        </p:txBody>
      </p:sp>
    </p:spTree>
    <p:extLst>
      <p:ext uri="{BB962C8B-B14F-4D97-AF65-F5344CB8AC3E}">
        <p14:creationId xmlns:p14="http://schemas.microsoft.com/office/powerpoint/2010/main" val="134024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3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3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3000"/>
                                        <p:tgtEl>
                                          <p:spTgt spid="2"/>
                                        </p:tgtEl>
                                      </p:cBhvr>
                                    </p:animEffect>
                                  </p:childTnLst>
                                </p:cTn>
                              </p:par>
                            </p:childTnLst>
                          </p:cTn>
                        </p:par>
                        <p:par>
                          <p:cTn id="12" fill="hold">
                            <p:stCondLst>
                              <p:cond delay="6000"/>
                            </p:stCondLst>
                            <p:childTnLst>
                              <p:par>
                                <p:cTn id="13" presetID="22" presetClass="entr" presetSubtype="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up)">
                                      <p:cBhvr>
                                        <p:cTn id="15" dur="3000"/>
                                        <p:tgtEl>
                                          <p:spTgt spid="3">
                                            <p:txEl>
                                              <p:pRg st="0" end="0"/>
                                            </p:txEl>
                                          </p:spTgt>
                                        </p:tgtEl>
                                      </p:cBhvr>
                                    </p:animEffect>
                                  </p:childTnLst>
                                </p:cTn>
                              </p:par>
                            </p:childTnLst>
                          </p:cTn>
                        </p:par>
                        <p:par>
                          <p:cTn id="16" fill="hold">
                            <p:stCondLst>
                              <p:cond delay="9000"/>
                            </p:stCondLst>
                            <p:childTnLst>
                              <p:par>
                                <p:cTn id="17" presetID="22" presetClass="entr" presetSubtype="1"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up)">
                                      <p:cBhvr>
                                        <p:cTn id="19" dur="3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effectLst>
            <a:softEdge rad="635000"/>
          </a:effectLst>
        </p:spPr>
      </p:pic>
      <p:sp>
        <p:nvSpPr>
          <p:cNvPr id="2" name="Заголовок 1"/>
          <p:cNvSpPr>
            <a:spLocks noGrp="1"/>
          </p:cNvSpPr>
          <p:nvPr>
            <p:ph type="title"/>
          </p:nvPr>
        </p:nvSpPr>
        <p:spPr>
          <a:xfrm>
            <a:off x="457200" y="188640"/>
            <a:ext cx="8229600" cy="1143000"/>
          </a:xfrm>
        </p:spPr>
        <p:txBody>
          <a:bodyPr>
            <a:normAutofit fontScale="90000"/>
          </a:bodyPr>
          <a:lstStyle/>
          <a:p>
            <a:r>
              <a:rPr lang="ru-RU" b="1" dirty="0" smtClean="0"/>
              <a:t/>
            </a:r>
            <a:br>
              <a:rPr lang="ru-RU" b="1" dirty="0" smtClean="0"/>
            </a:br>
            <a:r>
              <a:rPr lang="ru-RU" sz="4000" b="1" dirty="0" smtClean="0">
                <a:solidFill>
                  <a:srgbClr val="FF0000"/>
                </a:solidFill>
              </a:rPr>
              <a:t>А </a:t>
            </a:r>
            <a:r>
              <a:rPr lang="ru-RU" sz="4000" b="1" dirty="0">
                <a:solidFill>
                  <a:srgbClr val="FF0000"/>
                </a:solidFill>
              </a:rPr>
              <a:t>вот зачем язык </a:t>
            </a:r>
            <a:r>
              <a:rPr lang="ru-RU" sz="4000" b="1" dirty="0" smtClean="0">
                <a:solidFill>
                  <a:srgbClr val="FF0000"/>
                </a:solidFill>
              </a:rPr>
              <a:t>тренировать,</a:t>
            </a:r>
            <a:br>
              <a:rPr lang="ru-RU" sz="4000" b="1" dirty="0" smtClean="0">
                <a:solidFill>
                  <a:srgbClr val="FF0000"/>
                </a:solidFill>
              </a:rPr>
            </a:br>
            <a:r>
              <a:rPr lang="ru-RU" sz="4000" b="1" dirty="0" smtClean="0">
                <a:solidFill>
                  <a:srgbClr val="FF0000"/>
                </a:solidFill>
              </a:rPr>
              <a:t> ведь </a:t>
            </a:r>
            <a:r>
              <a:rPr lang="ru-RU" sz="4000" b="1" dirty="0">
                <a:solidFill>
                  <a:srgbClr val="FF0000"/>
                </a:solidFill>
              </a:rPr>
              <a:t>он и так “без костей</a:t>
            </a:r>
            <a:r>
              <a:rPr lang="ru-RU" sz="4000" b="1" dirty="0" smtClean="0">
                <a:solidFill>
                  <a:srgbClr val="FF0000"/>
                </a:solidFill>
              </a:rPr>
              <a:t>”?</a:t>
            </a:r>
            <a:r>
              <a:rPr lang="ru-RU" sz="4000" dirty="0">
                <a:solidFill>
                  <a:srgbClr val="FF0000"/>
                </a:solidFill>
              </a:rPr>
              <a:t/>
            </a:r>
            <a:br>
              <a:rPr lang="ru-RU" sz="4000" dirty="0">
                <a:solidFill>
                  <a:srgbClr val="FF0000"/>
                </a:solidFill>
              </a:rPr>
            </a:br>
            <a:endParaRPr lang="ru-RU" sz="4000" dirty="0">
              <a:solidFill>
                <a:srgbClr val="FF0000"/>
              </a:solidFill>
            </a:endParaRPr>
          </a:p>
        </p:txBody>
      </p:sp>
      <p:sp>
        <p:nvSpPr>
          <p:cNvPr id="3" name="Объект 2"/>
          <p:cNvSpPr>
            <a:spLocks noGrp="1"/>
          </p:cNvSpPr>
          <p:nvPr>
            <p:ph idx="1"/>
          </p:nvPr>
        </p:nvSpPr>
        <p:spPr>
          <a:xfrm>
            <a:off x="395536" y="1385392"/>
            <a:ext cx="8568952" cy="5472608"/>
          </a:xfrm>
        </p:spPr>
        <p:txBody>
          <a:bodyPr>
            <a:noAutofit/>
          </a:bodyPr>
          <a:lstStyle/>
          <a:p>
            <a:r>
              <a:rPr lang="ru-RU" sz="2000" b="1" smtClean="0"/>
              <a:t>Оказывается, </a:t>
            </a:r>
            <a:r>
              <a:rPr lang="ru-RU" sz="2000" b="1" dirty="0"/>
              <a:t>язык - главная мышца органов речи. И для него, как и для всякой мышцы, гимнастика просто необходима. Ведь язык должен быть хорошо развит, чтобы выполнять тонкие целенаправленные движения, именуемые звукопроизношением.</a:t>
            </a:r>
          </a:p>
          <a:p>
            <a:r>
              <a:rPr lang="ru-RU" sz="2000" b="1" dirty="0"/>
              <a:t>Недостатки произношения отягощают эмоционально-психическое состояние ребенка, мешают ему развиваться и общаться со сверстниками. Чтобы эта проблема не возникла у ребенка, стоит начать заниматься артикуляционной гимнастикой уже сейчас.</a:t>
            </a:r>
          </a:p>
          <a:p>
            <a:r>
              <a:rPr lang="ru-RU" sz="2000" b="1" dirty="0"/>
              <a:t>При помощи артикуляционной гимнастики преодолеваются сложившиеся нарушения звукопроизношения. Поначалу артикуляционную гимнастику необходимо выполнять перед зеркалом. Ребенок должен видеть, что делает язык: где находится (за верхними зубами или за нижними). При этом движения языка доводятся до автоматизма постоянными упражнениями. Занимайтесь с ребенком ежедневно по 5-7 минут. </a:t>
            </a:r>
          </a:p>
        </p:txBody>
      </p:sp>
    </p:spTree>
    <p:extLst>
      <p:ext uri="{BB962C8B-B14F-4D97-AF65-F5344CB8AC3E}">
        <p14:creationId xmlns:p14="http://schemas.microsoft.com/office/powerpoint/2010/main" val="37509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3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3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3000"/>
                                        <p:tgtEl>
                                          <p:spTgt spid="2"/>
                                        </p:tgtEl>
                                      </p:cBhvr>
                                    </p:animEffect>
                                  </p:childTnLst>
                                </p:cTn>
                              </p:par>
                            </p:childTnLst>
                          </p:cTn>
                        </p:par>
                        <p:par>
                          <p:cTn id="12" fill="hold">
                            <p:stCondLst>
                              <p:cond delay="6000"/>
                            </p:stCondLst>
                            <p:childTnLst>
                              <p:par>
                                <p:cTn id="13" presetID="22" presetClass="entr" presetSubtype="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up)">
                                      <p:cBhvr>
                                        <p:cTn id="15" dur="3000"/>
                                        <p:tgtEl>
                                          <p:spTgt spid="3">
                                            <p:txEl>
                                              <p:pRg st="0" end="0"/>
                                            </p:txEl>
                                          </p:spTgt>
                                        </p:tgtEl>
                                      </p:cBhvr>
                                    </p:animEffect>
                                  </p:childTnLst>
                                </p:cTn>
                              </p:par>
                            </p:childTnLst>
                          </p:cTn>
                        </p:par>
                        <p:par>
                          <p:cTn id="16" fill="hold">
                            <p:stCondLst>
                              <p:cond delay="9000"/>
                            </p:stCondLst>
                            <p:childTnLst>
                              <p:par>
                                <p:cTn id="17" presetID="22" presetClass="entr" presetSubtype="1"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up)">
                                      <p:cBhvr>
                                        <p:cTn id="19" dur="3000"/>
                                        <p:tgtEl>
                                          <p:spTgt spid="3">
                                            <p:txEl>
                                              <p:pRg st="1" end="1"/>
                                            </p:txEl>
                                          </p:spTgt>
                                        </p:tgtEl>
                                      </p:cBhvr>
                                    </p:animEffect>
                                  </p:childTnLst>
                                </p:cTn>
                              </p:par>
                            </p:childTnLst>
                          </p:cTn>
                        </p:par>
                        <p:par>
                          <p:cTn id="20" fill="hold">
                            <p:stCondLst>
                              <p:cond delay="12000"/>
                            </p:stCondLst>
                            <p:childTnLst>
                              <p:par>
                                <p:cTn id="21" presetID="22" presetClass="entr" presetSubtype="1"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up)">
                                      <p:cBhvr>
                                        <p:cTn id="23"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effectLst>
            <a:softEdge rad="635000"/>
          </a:effectLst>
        </p:spPr>
      </p:pic>
      <p:sp>
        <p:nvSpPr>
          <p:cNvPr id="2" name="Заголовок 1"/>
          <p:cNvSpPr>
            <a:spLocks noGrp="1"/>
          </p:cNvSpPr>
          <p:nvPr>
            <p:ph type="title"/>
          </p:nvPr>
        </p:nvSpPr>
        <p:spPr/>
        <p:txBody>
          <a:bodyPr>
            <a:noAutofit/>
          </a:bodyPr>
          <a:lstStyle/>
          <a:p>
            <a:r>
              <a:rPr lang="ru-RU" sz="6000" b="1" dirty="0" smtClean="0">
                <a:solidFill>
                  <a:srgbClr val="FF0000"/>
                </a:solidFill>
              </a:rPr>
              <a:t/>
            </a:r>
            <a:br>
              <a:rPr lang="ru-RU" sz="6000" b="1" dirty="0" smtClean="0">
                <a:solidFill>
                  <a:srgbClr val="FF0000"/>
                </a:solidFill>
              </a:rPr>
            </a:br>
            <a:r>
              <a:rPr lang="ru-RU" sz="6000" b="1" dirty="0" smtClean="0">
                <a:solidFill>
                  <a:srgbClr val="FF0000"/>
                </a:solidFill>
              </a:rPr>
              <a:t>Только </a:t>
            </a:r>
            <a:r>
              <a:rPr lang="ru-RU" sz="6000" b="1" dirty="0">
                <a:solidFill>
                  <a:srgbClr val="FF0000"/>
                </a:solidFill>
              </a:rPr>
              <a:t>вы!</a:t>
            </a:r>
            <a:r>
              <a:rPr lang="ru-RU" sz="6000" dirty="0">
                <a:solidFill>
                  <a:srgbClr val="FF0000"/>
                </a:solidFill>
              </a:rPr>
              <a:t/>
            </a:r>
            <a:br>
              <a:rPr lang="ru-RU" sz="6000" dirty="0">
                <a:solidFill>
                  <a:srgbClr val="FF0000"/>
                </a:solidFill>
              </a:rPr>
            </a:br>
            <a:endParaRPr lang="ru-RU" sz="6000" dirty="0">
              <a:solidFill>
                <a:srgbClr val="FF0000"/>
              </a:solidFill>
            </a:endParaRPr>
          </a:p>
        </p:txBody>
      </p:sp>
      <p:sp>
        <p:nvSpPr>
          <p:cNvPr id="3" name="Объект 2"/>
          <p:cNvSpPr>
            <a:spLocks noGrp="1"/>
          </p:cNvSpPr>
          <p:nvPr>
            <p:ph idx="1"/>
          </p:nvPr>
        </p:nvSpPr>
        <p:spPr/>
        <p:txBody>
          <a:bodyPr/>
          <a:lstStyle/>
          <a:p>
            <a:pPr marL="0" indent="0">
              <a:buNone/>
            </a:pPr>
            <a:r>
              <a:rPr lang="ru-RU" dirty="0" smtClean="0"/>
              <a:t>    </a:t>
            </a:r>
            <a:r>
              <a:rPr lang="ru-RU" b="1" dirty="0" smtClean="0"/>
              <a:t>Помните</a:t>
            </a:r>
            <a:r>
              <a:rPr lang="ru-RU" b="1" dirty="0"/>
              <a:t>: только вы и ваша вера в силы и способности ребенка могут помочь ему развиваться гармонично. </a:t>
            </a:r>
          </a:p>
        </p:txBody>
      </p:sp>
    </p:spTree>
    <p:extLst>
      <p:ext uri="{BB962C8B-B14F-4D97-AF65-F5344CB8AC3E}">
        <p14:creationId xmlns:p14="http://schemas.microsoft.com/office/powerpoint/2010/main" val="253733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3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3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3000"/>
                                        <p:tgtEl>
                                          <p:spTgt spid="2"/>
                                        </p:tgtEl>
                                      </p:cBhvr>
                                    </p:animEffect>
                                  </p:childTnLst>
                                </p:cTn>
                              </p:par>
                            </p:childTnLst>
                          </p:cTn>
                        </p:par>
                        <p:par>
                          <p:cTn id="12" fill="hold">
                            <p:stCondLst>
                              <p:cond delay="6000"/>
                            </p:stCondLst>
                            <p:childTnLst>
                              <p:par>
                                <p:cTn id="13" presetID="22" presetClass="entr" presetSubtype="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up)">
                                      <p:cBhvr>
                                        <p:cTn id="15"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effectLst>
            <a:softEdge rad="635000"/>
          </a:effectLst>
        </p:spPr>
      </p:pic>
      <p:sp>
        <p:nvSpPr>
          <p:cNvPr id="2" name="Заголовок 1"/>
          <p:cNvSpPr>
            <a:spLocks noGrp="1"/>
          </p:cNvSpPr>
          <p:nvPr>
            <p:ph type="title"/>
          </p:nvPr>
        </p:nvSpPr>
        <p:spPr>
          <a:xfrm>
            <a:off x="457200" y="274638"/>
            <a:ext cx="8147248" cy="634082"/>
          </a:xfrm>
        </p:spPr>
        <p:txBody>
          <a:bodyPr>
            <a:normAutofit fontScale="90000"/>
          </a:bodyPr>
          <a:lstStyle/>
          <a:p>
            <a:pPr>
              <a:lnSpc>
                <a:spcPct val="115000"/>
              </a:lnSpc>
              <a:spcAft>
                <a:spcPts val="1000"/>
              </a:spcAft>
            </a:pPr>
            <a:r>
              <a:rPr lang="ru-RU" sz="4000" dirty="0">
                <a:ea typeface="Calibri"/>
                <a:cs typeface="Times New Roman"/>
              </a:rPr>
              <a:t> </a:t>
            </a:r>
            <a:r>
              <a:rPr lang="ru-RU" sz="4000" dirty="0" smtClean="0">
                <a:ea typeface="Calibri"/>
                <a:cs typeface="Times New Roman"/>
              </a:rPr>
              <a:t/>
            </a:r>
            <a:br>
              <a:rPr lang="ru-RU" sz="4000" dirty="0" smtClean="0">
                <a:ea typeface="Calibri"/>
                <a:cs typeface="Times New Roman"/>
              </a:rPr>
            </a:br>
            <a:r>
              <a:rPr lang="ru-RU" b="1" dirty="0" smtClean="0">
                <a:solidFill>
                  <a:srgbClr val="FF0000"/>
                </a:solidFill>
                <a:effectLst/>
                <a:latin typeface="Times New Roman"/>
                <a:ea typeface="Times New Roman"/>
                <a:cs typeface="Times New Roman"/>
              </a:rPr>
              <a:t>Вам понадобится:</a:t>
            </a:r>
            <a:r>
              <a:rPr lang="ru-RU" sz="3600" dirty="0">
                <a:solidFill>
                  <a:srgbClr val="FF0000"/>
                </a:solidFill>
                <a:ea typeface="Calibri"/>
                <a:cs typeface="Times New Roman"/>
              </a:rPr>
              <a:t/>
            </a:r>
            <a:br>
              <a:rPr lang="ru-RU" sz="3600" dirty="0">
                <a:solidFill>
                  <a:srgbClr val="FF0000"/>
                </a:solidFill>
                <a:ea typeface="Calibri"/>
                <a:cs typeface="Times New Roman"/>
              </a:rPr>
            </a:br>
            <a:endParaRPr lang="ru-RU" dirty="0">
              <a:solidFill>
                <a:srgbClr val="FF0000"/>
              </a:solidFill>
            </a:endParaRPr>
          </a:p>
        </p:txBody>
      </p:sp>
      <p:sp>
        <p:nvSpPr>
          <p:cNvPr id="3" name="Объект 2"/>
          <p:cNvSpPr>
            <a:spLocks noGrp="1"/>
          </p:cNvSpPr>
          <p:nvPr>
            <p:ph idx="1"/>
          </p:nvPr>
        </p:nvSpPr>
        <p:spPr>
          <a:xfrm>
            <a:off x="323528" y="836712"/>
            <a:ext cx="8496944" cy="5688632"/>
          </a:xfrm>
        </p:spPr>
        <p:txBody>
          <a:bodyPr>
            <a:normAutofit fontScale="70000" lnSpcReduction="20000"/>
          </a:bodyPr>
          <a:lstStyle/>
          <a:p>
            <a:r>
              <a:rPr lang="ru-RU" b="1" dirty="0"/>
              <a:t>1. Настольное зеркало, чтобы ребенок мог контролировать правильность выполнения упражнений;</a:t>
            </a:r>
          </a:p>
          <a:p>
            <a:r>
              <a:rPr lang="ru-RU" b="1" dirty="0"/>
              <a:t>2. “Лото” различной тематики (зоологическое, биологическое, “посуда” и т. д.);</a:t>
            </a:r>
          </a:p>
          <a:p>
            <a:r>
              <a:rPr lang="ru-RU" b="1" dirty="0"/>
              <a:t>3. Муляжи фруктов, овощей и т. д.;</a:t>
            </a:r>
          </a:p>
          <a:p>
            <a:r>
              <a:rPr lang="ru-RU" b="1" dirty="0"/>
              <a:t>4. Разрезанные картинки из двух и более частей, кубики. Основная трудность для родителей - нежелание ребенка заниматься. Необходимо заинтересовать ребенка. Так как основная деятельность - игра, то занятия должны строиться по правилам игры. Можно “отправиться в путешествие” в сказочное королевство или в гости к Незнайке. Плюшевая кукла тоже может побеседовать с малышом. Для достижения результата необходимо заниматься каждый день. Ежедневно проводятся: </a:t>
            </a:r>
          </a:p>
          <a:p>
            <a:pPr lvl="0"/>
            <a:r>
              <a:rPr lang="ru-RU" b="1" dirty="0"/>
              <a:t>Игры на развитие мелкой моторики;</a:t>
            </a:r>
          </a:p>
          <a:p>
            <a:pPr lvl="0"/>
            <a:r>
              <a:rPr lang="ru-RU" b="1" dirty="0"/>
              <a:t>Артикуляционная гимнастика;</a:t>
            </a:r>
          </a:p>
          <a:p>
            <a:pPr lvl="0"/>
            <a:r>
              <a:rPr lang="ru-RU" b="1" dirty="0"/>
              <a:t>Игры на развитие слухового внимания или фонематического слуха;</a:t>
            </a:r>
          </a:p>
          <a:p>
            <a:pPr lvl="0"/>
            <a:r>
              <a:rPr lang="ru-RU" b="1" dirty="0"/>
              <a:t>Игры на формирование лексико-грамматических категорий.</a:t>
            </a:r>
          </a:p>
          <a:p>
            <a:endParaRPr lang="ru-RU" b="1" dirty="0"/>
          </a:p>
        </p:txBody>
      </p:sp>
    </p:spTree>
    <p:extLst>
      <p:ext uri="{BB962C8B-B14F-4D97-AF65-F5344CB8AC3E}">
        <p14:creationId xmlns:p14="http://schemas.microsoft.com/office/powerpoint/2010/main" val="315909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3000"/>
                                        <p:tgtEl>
                                          <p:spTgt spid="2"/>
                                        </p:tgtEl>
                                      </p:cBhvr>
                                    </p:animEffect>
                                  </p:childTnLst>
                                </p:cTn>
                              </p:par>
                            </p:childTnLst>
                          </p:cTn>
                        </p:par>
                        <p:par>
                          <p:cTn id="12" fill="hold">
                            <p:stCondLst>
                              <p:cond delay="5000"/>
                            </p:stCondLst>
                            <p:childTnLst>
                              <p:par>
                                <p:cTn id="13" presetID="1" presetClass="entr" presetSubtype="0" fill="hold" grpId="0" nodeType="afterEffect">
                                  <p:stCondLst>
                                    <p:cond delay="100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par>
                          <p:cTn id="15" fill="hold">
                            <p:stCondLst>
                              <p:cond delay="6000"/>
                            </p:stCondLst>
                            <p:childTnLst>
                              <p:par>
                                <p:cTn id="16" presetID="1" presetClass="entr" presetSubtype="0" fill="hold" grpId="0" nodeType="afterEffect">
                                  <p:stCondLst>
                                    <p:cond delay="100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par>
                          <p:cTn id="18" fill="hold">
                            <p:stCondLst>
                              <p:cond delay="7000"/>
                            </p:stCondLst>
                            <p:childTnLst>
                              <p:par>
                                <p:cTn id="19" presetID="1" presetClass="entr" presetSubtype="0" fill="hold" grpId="0" nodeType="afterEffect">
                                  <p:stCondLst>
                                    <p:cond delay="100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par>
                          <p:cTn id="21" fill="hold">
                            <p:stCondLst>
                              <p:cond delay="8000"/>
                            </p:stCondLst>
                            <p:childTnLst>
                              <p:par>
                                <p:cTn id="22" presetID="1" presetClass="entr" presetSubtype="0" fill="hold" grpId="0" nodeType="afterEffect">
                                  <p:stCondLst>
                                    <p:cond delay="100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par>
                          <p:cTn id="24" fill="hold">
                            <p:stCondLst>
                              <p:cond delay="9000"/>
                            </p:stCondLst>
                            <p:childTnLst>
                              <p:par>
                                <p:cTn id="25" presetID="1" presetClass="entr" presetSubtype="0" fill="hold" grpId="0" nodeType="afterEffect">
                                  <p:stCondLst>
                                    <p:cond delay="100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par>
                          <p:cTn id="27" fill="hold">
                            <p:stCondLst>
                              <p:cond delay="10000"/>
                            </p:stCondLst>
                            <p:childTnLst>
                              <p:par>
                                <p:cTn id="28" presetID="1" presetClass="entr" presetSubtype="0" fill="hold" grpId="0" nodeType="afterEffect">
                                  <p:stCondLst>
                                    <p:cond delay="100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par>
                          <p:cTn id="30" fill="hold">
                            <p:stCondLst>
                              <p:cond delay="11000"/>
                            </p:stCondLst>
                            <p:childTnLst>
                              <p:par>
                                <p:cTn id="31" presetID="1" presetClass="entr" presetSubtype="0" fill="hold" grpId="0" nodeType="afterEffect">
                                  <p:stCondLst>
                                    <p:cond delay="100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par>
                          <p:cTn id="33" fill="hold">
                            <p:stCondLst>
                              <p:cond delay="12000"/>
                            </p:stCondLst>
                            <p:childTnLst>
                              <p:par>
                                <p:cTn id="34" presetID="1" presetClass="entr" presetSubtype="0" fill="hold" grpId="0" nodeType="afterEffect">
                                  <p:stCondLst>
                                    <p:cond delay="1000"/>
                                  </p:stCondLst>
                                  <p:childTnLst>
                                    <p:set>
                                      <p:cBhvr>
                                        <p:cTn id="3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dvAuto="50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effectLst>
            <a:glow rad="254000">
              <a:schemeClr val="accent1">
                <a:alpha val="0"/>
              </a:schemeClr>
            </a:glow>
            <a:softEdge rad="635000"/>
          </a:effectLst>
        </p:spPr>
      </p:pic>
      <p:sp>
        <p:nvSpPr>
          <p:cNvPr id="2" name="Заголовок 1"/>
          <p:cNvSpPr>
            <a:spLocks noGrp="1"/>
          </p:cNvSpPr>
          <p:nvPr>
            <p:ph type="title"/>
          </p:nvPr>
        </p:nvSpPr>
        <p:spPr>
          <a:xfrm>
            <a:off x="457200" y="274638"/>
            <a:ext cx="8147248" cy="634082"/>
          </a:xfrm>
        </p:spPr>
        <p:txBody>
          <a:bodyPr>
            <a:normAutofit fontScale="90000"/>
          </a:bodyPr>
          <a:lstStyle/>
          <a:p>
            <a:pPr>
              <a:lnSpc>
                <a:spcPct val="115000"/>
              </a:lnSpc>
              <a:spcAft>
                <a:spcPts val="0"/>
              </a:spcAft>
            </a:pPr>
            <a:r>
              <a:rPr lang="ru-RU" b="1" dirty="0" smtClean="0">
                <a:solidFill>
                  <a:srgbClr val="000000"/>
                </a:solidFill>
                <a:effectLst/>
                <a:latin typeface="Times New Roman"/>
                <a:ea typeface="Times New Roman"/>
                <a:cs typeface="Times New Roman"/>
              </a:rPr>
              <a:t/>
            </a:r>
            <a:br>
              <a:rPr lang="ru-RU" b="1" dirty="0" smtClean="0">
                <a:solidFill>
                  <a:srgbClr val="000000"/>
                </a:solidFill>
                <a:effectLst/>
                <a:latin typeface="Times New Roman"/>
                <a:ea typeface="Times New Roman"/>
                <a:cs typeface="Times New Roman"/>
              </a:rPr>
            </a:br>
            <a:r>
              <a:rPr lang="ru-RU" b="1" dirty="0" smtClean="0">
                <a:solidFill>
                  <a:srgbClr val="FF0000"/>
                </a:solidFill>
                <a:effectLst/>
                <a:latin typeface="Times New Roman"/>
                <a:ea typeface="Times New Roman"/>
                <a:cs typeface="Times New Roman"/>
              </a:rPr>
              <a:t>Начнем с вас!</a:t>
            </a:r>
            <a:r>
              <a:rPr lang="ru-RU" sz="3600" dirty="0">
                <a:solidFill>
                  <a:srgbClr val="FF0000"/>
                </a:solidFill>
                <a:ea typeface="Calibri"/>
                <a:cs typeface="Times New Roman"/>
              </a:rPr>
              <a:t/>
            </a:r>
            <a:br>
              <a:rPr lang="ru-RU" sz="3600" dirty="0">
                <a:solidFill>
                  <a:srgbClr val="FF0000"/>
                </a:solidFill>
                <a:ea typeface="Calibri"/>
                <a:cs typeface="Times New Roman"/>
              </a:rPr>
            </a:br>
            <a:endParaRPr lang="ru-RU" dirty="0">
              <a:solidFill>
                <a:srgbClr val="FF0000"/>
              </a:solidFill>
            </a:endParaRPr>
          </a:p>
        </p:txBody>
      </p:sp>
      <p:sp>
        <p:nvSpPr>
          <p:cNvPr id="3" name="Объект 2"/>
          <p:cNvSpPr>
            <a:spLocks noGrp="1"/>
          </p:cNvSpPr>
          <p:nvPr>
            <p:ph idx="1"/>
          </p:nvPr>
        </p:nvSpPr>
        <p:spPr>
          <a:xfrm>
            <a:off x="467544" y="980728"/>
            <a:ext cx="8280920" cy="5544616"/>
          </a:xfrm>
        </p:spPr>
        <p:txBody>
          <a:bodyPr>
            <a:normAutofit fontScale="70000" lnSpcReduction="20000"/>
          </a:bodyPr>
          <a:lstStyle/>
          <a:p>
            <a:pPr algn="just">
              <a:lnSpc>
                <a:spcPct val="115000"/>
              </a:lnSpc>
              <a:spcAft>
                <a:spcPts val="0"/>
              </a:spcAft>
            </a:pPr>
            <a:r>
              <a:rPr lang="ru-RU" b="1" dirty="0" smtClean="0">
                <a:effectLst/>
                <a:latin typeface="+mj-lt"/>
                <a:ea typeface="Times New Roman"/>
                <a:cs typeface="Times New Roman"/>
              </a:rPr>
              <a:t>     Увы, большинство родителей замечают, что их ребенок не выговаривает какие-то звуки, только при записи его в первый класс. И тогда начинаются ежедневные занятия и с логопедом, и дома, лишь бы успеть “подтянуть” ребенка до 1 сентября. А ведь, когда ребенок молчал в 2,5 года - одни говорили: “Он все понимает, только ленится”, или “Он весь в папу (тетю, дедушку), тот тоже поздно заговорил”. Но подобная задержка сама по себе уже должна была насторожить.</a:t>
            </a:r>
            <a:endParaRPr lang="ru-RU" sz="2400" b="1" dirty="0">
              <a:latin typeface="+mj-lt"/>
              <a:ea typeface="Calibri"/>
              <a:cs typeface="Times New Roman"/>
            </a:endParaRPr>
          </a:p>
          <a:p>
            <a:pPr algn="just">
              <a:lnSpc>
                <a:spcPct val="115000"/>
              </a:lnSpc>
              <a:spcAft>
                <a:spcPts val="0"/>
              </a:spcAft>
            </a:pPr>
            <a:r>
              <a:rPr lang="ru-RU" b="1" dirty="0" smtClean="0">
                <a:solidFill>
                  <a:srgbClr val="000000"/>
                </a:solidFill>
                <a:effectLst/>
                <a:latin typeface="+mj-lt"/>
                <a:ea typeface="Times New Roman"/>
                <a:cs typeface="Times New Roman"/>
              </a:rPr>
              <a:t>     Другие родители, напротив, много прочитав, ищут выход из ситуации и удивляются: “Я все делал, как рекомендуется: не сюсюкал, говорил полными словами, много читал, ставил для прослушивания аудиокассеты”. Но это не принесло желаемого результата: ведь они нагружали ребенка непосильной работой. А ребенок нуждается в строго дозированных занятиях, его нельзя перегружать.</a:t>
            </a:r>
            <a:endParaRPr lang="ru-RU" b="1" dirty="0">
              <a:latin typeface="+mj-lt"/>
            </a:endParaRPr>
          </a:p>
        </p:txBody>
      </p:sp>
    </p:spTree>
    <p:extLst>
      <p:ext uri="{BB962C8B-B14F-4D97-AF65-F5344CB8AC3E}">
        <p14:creationId xmlns:p14="http://schemas.microsoft.com/office/powerpoint/2010/main" val="173728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3000"/>
                                        <p:tgtEl>
                                          <p:spTgt spid="2"/>
                                        </p:tgtEl>
                                      </p:cBhvr>
                                    </p:animEffect>
                                  </p:childTnLst>
                                </p:cTn>
                              </p:par>
                            </p:childTnLst>
                          </p:cTn>
                        </p:par>
                        <p:par>
                          <p:cTn id="12" fill="hold">
                            <p:stCondLst>
                              <p:cond delay="5000"/>
                            </p:stCondLst>
                            <p:childTnLst>
                              <p:par>
                                <p:cTn id="13" presetID="22" presetClass="entr" presetSubtype="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up)">
                                      <p:cBhvr>
                                        <p:cTn id="15" dur="3000"/>
                                        <p:tgtEl>
                                          <p:spTgt spid="3">
                                            <p:txEl>
                                              <p:pRg st="0" end="0"/>
                                            </p:txEl>
                                          </p:spTgt>
                                        </p:tgtEl>
                                      </p:cBhvr>
                                    </p:animEffect>
                                  </p:childTnLst>
                                </p:cTn>
                              </p:par>
                            </p:childTnLst>
                          </p:cTn>
                        </p:par>
                        <p:par>
                          <p:cTn id="16" fill="hold">
                            <p:stCondLst>
                              <p:cond delay="8000"/>
                            </p:stCondLst>
                            <p:childTnLst>
                              <p:par>
                                <p:cTn id="17" presetID="22" presetClass="entr" presetSubtype="1"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up)">
                                      <p:cBhvr>
                                        <p:cTn id="19" dur="3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effectLst>
            <a:softEdge rad="635000"/>
          </a:effectLst>
        </p:spPr>
      </p:pic>
      <p:sp>
        <p:nvSpPr>
          <p:cNvPr id="2" name="Заголовок 1"/>
          <p:cNvSpPr>
            <a:spLocks noGrp="1"/>
          </p:cNvSpPr>
          <p:nvPr>
            <p:ph type="title"/>
          </p:nvPr>
        </p:nvSpPr>
        <p:spPr>
          <a:xfrm>
            <a:off x="457200" y="274638"/>
            <a:ext cx="8075240" cy="706090"/>
          </a:xfrm>
        </p:spPr>
        <p:txBody>
          <a:bodyPr>
            <a:normAutofit fontScale="90000"/>
          </a:bodyPr>
          <a:lstStyle/>
          <a:p>
            <a:pPr>
              <a:lnSpc>
                <a:spcPct val="115000"/>
              </a:lnSpc>
              <a:spcAft>
                <a:spcPts val="0"/>
              </a:spcAft>
            </a:pPr>
            <a:r>
              <a:rPr lang="ru-RU" b="1" dirty="0" smtClean="0">
                <a:solidFill>
                  <a:srgbClr val="000000"/>
                </a:solidFill>
                <a:effectLst/>
                <a:latin typeface="Times New Roman"/>
                <a:ea typeface="Times New Roman"/>
                <a:cs typeface="Times New Roman"/>
              </a:rPr>
              <a:t/>
            </a:r>
            <a:br>
              <a:rPr lang="ru-RU" b="1" dirty="0" smtClean="0">
                <a:solidFill>
                  <a:srgbClr val="000000"/>
                </a:solidFill>
                <a:effectLst/>
                <a:latin typeface="Times New Roman"/>
                <a:ea typeface="Times New Roman"/>
                <a:cs typeface="Times New Roman"/>
              </a:rPr>
            </a:br>
            <a:r>
              <a:rPr lang="ru-RU" b="1" dirty="0" smtClean="0">
                <a:solidFill>
                  <a:srgbClr val="FF0000"/>
                </a:solidFill>
                <a:effectLst/>
                <a:latin typeface="Times New Roman"/>
                <a:ea typeface="Times New Roman"/>
                <a:cs typeface="Times New Roman"/>
              </a:rPr>
              <a:t>Артикуляционный аппарат</a:t>
            </a:r>
            <a:r>
              <a:rPr lang="ru-RU" sz="3600" dirty="0">
                <a:solidFill>
                  <a:srgbClr val="FF0000"/>
                </a:solidFill>
                <a:ea typeface="Calibri"/>
                <a:cs typeface="Times New Roman"/>
              </a:rPr>
              <a:t/>
            </a:r>
            <a:br>
              <a:rPr lang="ru-RU" sz="3600" dirty="0">
                <a:solidFill>
                  <a:srgbClr val="FF0000"/>
                </a:solidFill>
                <a:ea typeface="Calibri"/>
                <a:cs typeface="Times New Roman"/>
              </a:rPr>
            </a:br>
            <a:endParaRPr lang="ru-RU" dirty="0">
              <a:solidFill>
                <a:srgbClr val="FF0000"/>
              </a:solidFill>
            </a:endParaRPr>
          </a:p>
        </p:txBody>
      </p:sp>
      <p:sp>
        <p:nvSpPr>
          <p:cNvPr id="3" name="Объект 2"/>
          <p:cNvSpPr>
            <a:spLocks noGrp="1"/>
          </p:cNvSpPr>
          <p:nvPr>
            <p:ph idx="1"/>
          </p:nvPr>
        </p:nvSpPr>
        <p:spPr>
          <a:xfrm>
            <a:off x="539552" y="1124744"/>
            <a:ext cx="8208912" cy="5328592"/>
          </a:xfrm>
        </p:spPr>
        <p:txBody>
          <a:bodyPr>
            <a:normAutofit fontScale="85000" lnSpcReduction="10000"/>
          </a:bodyPr>
          <a:lstStyle/>
          <a:p>
            <a:pPr marL="0" indent="0" algn="just">
              <a:lnSpc>
                <a:spcPct val="115000"/>
              </a:lnSpc>
              <a:spcAft>
                <a:spcPts val="0"/>
              </a:spcAft>
              <a:buNone/>
            </a:pPr>
            <a:r>
              <a:rPr lang="ru-RU" b="1" dirty="0" smtClean="0">
                <a:solidFill>
                  <a:srgbClr val="000000"/>
                </a:solidFill>
                <a:effectLst/>
                <a:ea typeface="Times New Roman"/>
                <a:cs typeface="Times New Roman"/>
              </a:rPr>
              <a:t>      Очень часто дети, которые плохо говорят для своего возраста, еще и плохо едят. Как правило, для них целая проблема скушать яблоко или морковку, не говоря уж о мясе. Вызвано это слабостью челюстных мышц, а она, в свою очередь, задерживает развитие движений артикуляционного аппарата. Поэтому обязательно заставляйте ребенка жевать сухари, целые овощи и фрукты, хлеб с корочками и кусковое мясо. Чтобы развить мышцы щек и языка, покажите ребенку, как полоскать рот. Научите надувать щеки и удерживать воздух, “перекатывать” его из одной щеки в другую.</a:t>
            </a:r>
            <a:endParaRPr lang="ru-RU" sz="2400" b="1" dirty="0">
              <a:ea typeface="Calibri"/>
              <a:cs typeface="Times New Roman"/>
            </a:endParaRPr>
          </a:p>
          <a:p>
            <a:endParaRPr lang="ru-RU" dirty="0"/>
          </a:p>
        </p:txBody>
      </p:sp>
    </p:spTree>
    <p:extLst>
      <p:ext uri="{BB962C8B-B14F-4D97-AF65-F5344CB8AC3E}">
        <p14:creationId xmlns:p14="http://schemas.microsoft.com/office/powerpoint/2010/main" val="275518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up)">
                                      <p:cBhvr>
                                        <p:cTn id="15" dur="5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effectLst>
            <a:softEdge rad="635000"/>
          </a:effectLst>
        </p:spPr>
      </p:pic>
      <p:sp>
        <p:nvSpPr>
          <p:cNvPr id="2" name="Заголовок 1"/>
          <p:cNvSpPr>
            <a:spLocks noGrp="1"/>
          </p:cNvSpPr>
          <p:nvPr>
            <p:ph type="title"/>
          </p:nvPr>
        </p:nvSpPr>
        <p:spPr/>
        <p:txBody>
          <a:bodyPr/>
          <a:lstStyle/>
          <a:p>
            <a:pPr>
              <a:lnSpc>
                <a:spcPts val="1560"/>
              </a:lnSpc>
              <a:spcAft>
                <a:spcPts val="0"/>
              </a:spcAft>
            </a:pPr>
            <a:r>
              <a:rPr lang="ru-RU" b="1" dirty="0" smtClean="0">
                <a:solidFill>
                  <a:srgbClr val="FF0000"/>
                </a:solidFill>
                <a:effectLst/>
                <a:latin typeface="Times New Roman"/>
                <a:ea typeface="Times New Roman"/>
                <a:cs typeface="Times New Roman"/>
              </a:rPr>
              <a:t>Наглядность</a:t>
            </a:r>
            <a:r>
              <a:rPr lang="ru-RU" sz="3600" dirty="0">
                <a:solidFill>
                  <a:srgbClr val="FF0000"/>
                </a:solidFill>
                <a:ea typeface="Calibri"/>
                <a:cs typeface="Times New Roman"/>
              </a:rPr>
              <a:t/>
            </a:r>
            <a:br>
              <a:rPr lang="ru-RU" sz="3600" dirty="0">
                <a:solidFill>
                  <a:srgbClr val="FF0000"/>
                </a:solidFill>
                <a:ea typeface="Calibri"/>
                <a:cs typeface="Times New Roman"/>
              </a:rPr>
            </a:br>
            <a:endParaRPr lang="ru-RU" dirty="0">
              <a:solidFill>
                <a:srgbClr val="FF0000"/>
              </a:solidFill>
            </a:endParaRPr>
          </a:p>
        </p:txBody>
      </p:sp>
      <p:sp>
        <p:nvSpPr>
          <p:cNvPr id="3" name="Объект 2"/>
          <p:cNvSpPr>
            <a:spLocks noGrp="1"/>
          </p:cNvSpPr>
          <p:nvPr>
            <p:ph idx="1"/>
          </p:nvPr>
        </p:nvSpPr>
        <p:spPr>
          <a:xfrm>
            <a:off x="467544" y="1196752"/>
            <a:ext cx="8219256" cy="4929411"/>
          </a:xfrm>
        </p:spPr>
        <p:txBody>
          <a:bodyPr/>
          <a:lstStyle/>
          <a:p>
            <a:pPr marL="0" indent="0">
              <a:buNone/>
            </a:pPr>
            <a:r>
              <a:rPr lang="ru-RU" b="1" dirty="0" smtClean="0"/>
              <a:t>     Озвучивайте </a:t>
            </a:r>
            <a:r>
              <a:rPr lang="ru-RU" b="1" dirty="0"/>
              <a:t>любую ситуацию - но только если вы видите, что ребенок слышит и видит вас. Не говорите в пустоту, смотрите ему в глаза. Старайтесь, чтобы он видел вашу артикуляцию.</a:t>
            </a:r>
          </a:p>
          <a:p>
            <a:endParaRPr lang="ru-RU" dirty="0"/>
          </a:p>
        </p:txBody>
      </p:sp>
    </p:spTree>
    <p:extLst>
      <p:ext uri="{BB962C8B-B14F-4D97-AF65-F5344CB8AC3E}">
        <p14:creationId xmlns:p14="http://schemas.microsoft.com/office/powerpoint/2010/main" val="300059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3000"/>
                                        <p:tgtEl>
                                          <p:spTgt spid="2"/>
                                        </p:tgtEl>
                                      </p:cBhvr>
                                    </p:animEffect>
                                  </p:childTnLst>
                                </p:cTn>
                              </p:par>
                            </p:childTnLst>
                          </p:cTn>
                        </p:par>
                        <p:par>
                          <p:cTn id="12" fill="hold">
                            <p:stCondLst>
                              <p:cond delay="5000"/>
                            </p:stCondLst>
                            <p:childTnLst>
                              <p:par>
                                <p:cTn id="13" presetID="22" presetClass="entr" presetSubtype="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up)">
                                      <p:cBhvr>
                                        <p:cTn id="15"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effectLst>
            <a:softEdge rad="635000"/>
          </a:effectLst>
        </p:spPr>
      </p:pic>
      <p:sp>
        <p:nvSpPr>
          <p:cNvPr id="2" name="Заголовок 1"/>
          <p:cNvSpPr>
            <a:spLocks noGrp="1"/>
          </p:cNvSpPr>
          <p:nvPr>
            <p:ph type="title"/>
          </p:nvPr>
        </p:nvSpPr>
        <p:spPr/>
        <p:txBody>
          <a:bodyPr/>
          <a:lstStyle/>
          <a:p>
            <a:pPr>
              <a:lnSpc>
                <a:spcPts val="1560"/>
              </a:lnSpc>
              <a:spcAft>
                <a:spcPts val="0"/>
              </a:spcAft>
            </a:pPr>
            <a:r>
              <a:rPr lang="ru-RU" b="1" dirty="0" smtClean="0">
                <a:solidFill>
                  <a:srgbClr val="FF0000"/>
                </a:solidFill>
                <a:effectLst/>
                <a:latin typeface="Times New Roman"/>
                <a:ea typeface="Times New Roman"/>
                <a:cs typeface="Times New Roman"/>
              </a:rPr>
              <a:t>Говорите чётко</a:t>
            </a:r>
            <a:r>
              <a:rPr lang="ru-RU" sz="3600" dirty="0">
                <a:solidFill>
                  <a:srgbClr val="FF0000"/>
                </a:solidFill>
                <a:ea typeface="Calibri"/>
                <a:cs typeface="Times New Roman"/>
              </a:rPr>
              <a:t/>
            </a:r>
            <a:br>
              <a:rPr lang="ru-RU" sz="3600" dirty="0">
                <a:solidFill>
                  <a:srgbClr val="FF0000"/>
                </a:solidFill>
                <a:ea typeface="Calibri"/>
                <a:cs typeface="Times New Roman"/>
              </a:rPr>
            </a:br>
            <a:endParaRPr lang="ru-RU" dirty="0">
              <a:solidFill>
                <a:srgbClr val="FF0000"/>
              </a:solidFill>
            </a:endParaRPr>
          </a:p>
        </p:txBody>
      </p:sp>
      <p:sp>
        <p:nvSpPr>
          <p:cNvPr id="3" name="Объект 2"/>
          <p:cNvSpPr>
            <a:spLocks noGrp="1"/>
          </p:cNvSpPr>
          <p:nvPr>
            <p:ph idx="1"/>
          </p:nvPr>
        </p:nvSpPr>
        <p:spPr>
          <a:xfrm>
            <a:off x="467544" y="1052736"/>
            <a:ext cx="8219256" cy="5073427"/>
          </a:xfrm>
        </p:spPr>
        <p:txBody>
          <a:bodyPr/>
          <a:lstStyle/>
          <a:p>
            <a:pPr marL="0" indent="0" algn="just">
              <a:buNone/>
            </a:pPr>
            <a:r>
              <a:rPr lang="ru-RU" b="1" dirty="0"/>
              <a:t> </a:t>
            </a:r>
            <a:r>
              <a:rPr lang="ru-RU" b="1" dirty="0" smtClean="0"/>
              <a:t>      Говорите </a:t>
            </a:r>
            <a:r>
              <a:rPr lang="ru-RU" b="1" dirty="0"/>
              <a:t>просто, четко, </a:t>
            </a:r>
            <a:r>
              <a:rPr lang="ru-RU" b="1" dirty="0" smtClean="0"/>
              <a:t>внятно, </a:t>
            </a:r>
            <a:r>
              <a:rPr lang="ru-RU" b="1" dirty="0"/>
              <a:t>проговаривая каждое слово, фразу. Известно, что дети очень чутки к интонации, поэтому каждое слово, на которое падает логическое ударение, старайтесь произносить как можно более выразительно.</a:t>
            </a:r>
          </a:p>
        </p:txBody>
      </p:sp>
    </p:spTree>
    <p:extLst>
      <p:ext uri="{BB962C8B-B14F-4D97-AF65-F5344CB8AC3E}">
        <p14:creationId xmlns:p14="http://schemas.microsoft.com/office/powerpoint/2010/main" val="423951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3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3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3000"/>
                                        <p:tgtEl>
                                          <p:spTgt spid="2"/>
                                        </p:tgtEl>
                                      </p:cBhvr>
                                    </p:animEffect>
                                  </p:childTnLst>
                                </p:cTn>
                              </p:par>
                            </p:childTnLst>
                          </p:cTn>
                        </p:par>
                        <p:par>
                          <p:cTn id="12" fill="hold">
                            <p:stCondLst>
                              <p:cond delay="6000"/>
                            </p:stCondLst>
                            <p:childTnLst>
                              <p:par>
                                <p:cTn id="13" presetID="22" presetClass="entr" presetSubtype="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up)">
                                      <p:cBhvr>
                                        <p:cTn id="15"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effectLst>
            <a:softEdge rad="635000"/>
          </a:effectLst>
        </p:spPr>
      </p:pic>
      <p:sp>
        <p:nvSpPr>
          <p:cNvPr id="2" name="Заголовок 1"/>
          <p:cNvSpPr>
            <a:spLocks noGrp="1"/>
          </p:cNvSpPr>
          <p:nvPr>
            <p:ph type="title"/>
          </p:nvPr>
        </p:nvSpPr>
        <p:spPr/>
        <p:txBody>
          <a:bodyPr>
            <a:normAutofit fontScale="90000"/>
          </a:bodyPr>
          <a:lstStyle/>
          <a:p>
            <a:r>
              <a:rPr lang="ru-RU" b="1" dirty="0">
                <a:solidFill>
                  <a:srgbClr val="FF0000"/>
                </a:solidFill>
              </a:rPr>
              <a:t>В основе речи - стремление к общению</a:t>
            </a:r>
            <a:endParaRPr lang="ru-RU" dirty="0">
              <a:solidFill>
                <a:srgbClr val="FF0000"/>
              </a:solidFill>
            </a:endParaRPr>
          </a:p>
        </p:txBody>
      </p:sp>
      <p:sp>
        <p:nvSpPr>
          <p:cNvPr id="3" name="Объект 2"/>
          <p:cNvSpPr>
            <a:spLocks noGrp="1"/>
          </p:cNvSpPr>
          <p:nvPr>
            <p:ph idx="1"/>
          </p:nvPr>
        </p:nvSpPr>
        <p:spPr>
          <a:xfrm>
            <a:off x="467544" y="1484784"/>
            <a:ext cx="8219256" cy="5040560"/>
          </a:xfrm>
        </p:spPr>
        <p:txBody>
          <a:bodyPr>
            <a:normAutofit fontScale="92500" lnSpcReduction="10000"/>
          </a:bodyPr>
          <a:lstStyle/>
          <a:p>
            <a:pPr marL="0" indent="0">
              <a:buNone/>
            </a:pPr>
            <a:r>
              <a:rPr lang="ru-RU" dirty="0" smtClean="0"/>
              <a:t>        </a:t>
            </a:r>
            <a:r>
              <a:rPr lang="ru-RU" b="1" dirty="0" smtClean="0"/>
              <a:t>Как </a:t>
            </a:r>
            <a:r>
              <a:rPr lang="ru-RU" b="1" dirty="0"/>
              <a:t>бы несовершенно ваш ребенок ни говорил, принимайте и поддерживайте его желание вступить с вами в контакт. Даже если он вообще не говорит, чаще вовлекайте его в невербальный диалог, приветствуя и одобряя любой ответ (жест, выразительный взгляд). При этом выключайте музыку, телевизор и старайтесь дать ему возможность слышать вас и себя. Речь развивается на основе подражания и </a:t>
            </a:r>
            <a:r>
              <a:rPr lang="ru-RU" b="1" dirty="0" err="1"/>
              <a:t>самоподражания</a:t>
            </a:r>
            <a:r>
              <a:rPr lang="ru-RU" b="1" dirty="0"/>
              <a:t> - поэтому ему необходимо слышать себя.</a:t>
            </a:r>
          </a:p>
        </p:txBody>
      </p:sp>
    </p:spTree>
    <p:extLst>
      <p:ext uri="{BB962C8B-B14F-4D97-AF65-F5344CB8AC3E}">
        <p14:creationId xmlns:p14="http://schemas.microsoft.com/office/powerpoint/2010/main" val="325861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3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3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3000"/>
                                        <p:tgtEl>
                                          <p:spTgt spid="2"/>
                                        </p:tgtEl>
                                      </p:cBhvr>
                                    </p:animEffect>
                                  </p:childTnLst>
                                </p:cTn>
                              </p:par>
                            </p:childTnLst>
                          </p:cTn>
                        </p:par>
                        <p:par>
                          <p:cTn id="12" fill="hold">
                            <p:stCondLst>
                              <p:cond delay="6000"/>
                            </p:stCondLst>
                            <p:childTnLst>
                              <p:par>
                                <p:cTn id="13" presetID="22" presetClass="entr" presetSubtype="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up)">
                                      <p:cBhvr>
                                        <p:cTn id="15"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effectLst>
            <a:softEdge rad="635000"/>
          </a:effectLst>
        </p:spPr>
      </p:pic>
      <p:sp>
        <p:nvSpPr>
          <p:cNvPr id="2" name="Заголовок 1"/>
          <p:cNvSpPr>
            <a:spLocks noGrp="1"/>
          </p:cNvSpPr>
          <p:nvPr>
            <p:ph type="title"/>
          </p:nvPr>
        </p:nvSpPr>
        <p:spPr/>
        <p:txBody>
          <a:bodyPr>
            <a:normAutofit fontScale="90000"/>
          </a:bodyPr>
          <a:lstStyle/>
          <a:p>
            <a:r>
              <a:rPr lang="ru-RU" b="1" dirty="0">
                <a:solidFill>
                  <a:srgbClr val="FF0000"/>
                </a:solidFill>
              </a:rPr>
              <a:t>Учите в </a:t>
            </a:r>
            <a:r>
              <a:rPr lang="ru-RU" b="1" dirty="0" smtClean="0">
                <a:solidFill>
                  <a:srgbClr val="FF0000"/>
                </a:solidFill>
              </a:rPr>
              <a:t>игре</a:t>
            </a:r>
            <a:r>
              <a:rPr lang="ru-RU" dirty="0">
                <a:solidFill>
                  <a:srgbClr val="FF0000"/>
                </a:solidFill>
              </a:rPr>
              <a:t/>
            </a:r>
            <a:br>
              <a:rPr lang="ru-RU" dirty="0">
                <a:solidFill>
                  <a:srgbClr val="FF0000"/>
                </a:solidFill>
              </a:rPr>
            </a:br>
            <a:endParaRPr lang="ru-RU" dirty="0">
              <a:solidFill>
                <a:srgbClr val="FF0000"/>
              </a:solidFill>
            </a:endParaRPr>
          </a:p>
        </p:txBody>
      </p:sp>
      <p:sp>
        <p:nvSpPr>
          <p:cNvPr id="3" name="Объект 2"/>
          <p:cNvSpPr>
            <a:spLocks noGrp="1"/>
          </p:cNvSpPr>
          <p:nvPr>
            <p:ph idx="1"/>
          </p:nvPr>
        </p:nvSpPr>
        <p:spPr>
          <a:xfrm>
            <a:off x="395536" y="980728"/>
            <a:ext cx="8291264" cy="5145435"/>
          </a:xfrm>
        </p:spPr>
        <p:txBody>
          <a:bodyPr/>
          <a:lstStyle/>
          <a:p>
            <a:pPr marL="0" indent="0" algn="ctr">
              <a:buNone/>
            </a:pPr>
            <a:r>
              <a:rPr lang="ru-RU" dirty="0" smtClean="0"/>
              <a:t>    </a:t>
            </a:r>
            <a:r>
              <a:rPr lang="ru-RU" b="1" dirty="0"/>
              <a:t>Играя, учите подражать (две собачки лают, две киски мяукают, переклички: ау-ау). Специально создавайте такие игровые ситуации, где ребенку понадобится звукоподражание, либо надо будет произнести какие-то слова для того, чтобы игра состоялась. Обратите внимание: побуждаете не вы, а ситуация.</a:t>
            </a:r>
          </a:p>
        </p:txBody>
      </p:sp>
    </p:spTree>
    <p:extLst>
      <p:ext uri="{BB962C8B-B14F-4D97-AF65-F5344CB8AC3E}">
        <p14:creationId xmlns:p14="http://schemas.microsoft.com/office/powerpoint/2010/main" val="420691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3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3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3000"/>
                                        <p:tgtEl>
                                          <p:spTgt spid="2"/>
                                        </p:tgtEl>
                                      </p:cBhvr>
                                    </p:animEffect>
                                  </p:childTnLst>
                                </p:cTn>
                              </p:par>
                            </p:childTnLst>
                          </p:cTn>
                        </p:par>
                        <p:par>
                          <p:cTn id="12" fill="hold">
                            <p:stCondLst>
                              <p:cond delay="6000"/>
                            </p:stCondLst>
                            <p:childTnLst>
                              <p:par>
                                <p:cTn id="13" presetID="22" presetClass="entr" presetSubtype="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up)">
                                      <p:cBhvr>
                                        <p:cTn id="15"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effectLst>
            <a:softEdge rad="635000"/>
          </a:effectLst>
        </p:spPr>
      </p:pic>
      <p:sp>
        <p:nvSpPr>
          <p:cNvPr id="2" name="Заголовок 1"/>
          <p:cNvSpPr>
            <a:spLocks noGrp="1"/>
          </p:cNvSpPr>
          <p:nvPr>
            <p:ph type="title"/>
          </p:nvPr>
        </p:nvSpPr>
        <p:spPr>
          <a:xfrm>
            <a:off x="467544" y="116632"/>
            <a:ext cx="8229600" cy="1143000"/>
          </a:xfrm>
        </p:spPr>
        <p:txBody>
          <a:bodyPr/>
          <a:lstStyle/>
          <a:p>
            <a:r>
              <a:rPr lang="ru-RU" b="1" dirty="0">
                <a:solidFill>
                  <a:srgbClr val="FF0000"/>
                </a:solidFill>
              </a:rPr>
              <a:t>Расширяйте словарь малыша</a:t>
            </a:r>
            <a:endParaRPr lang="ru-RU" dirty="0">
              <a:solidFill>
                <a:srgbClr val="FF0000"/>
              </a:solidFill>
            </a:endParaRPr>
          </a:p>
        </p:txBody>
      </p:sp>
      <p:sp>
        <p:nvSpPr>
          <p:cNvPr id="3" name="Объект 2"/>
          <p:cNvSpPr>
            <a:spLocks noGrp="1"/>
          </p:cNvSpPr>
          <p:nvPr>
            <p:ph idx="1"/>
          </p:nvPr>
        </p:nvSpPr>
        <p:spPr>
          <a:xfrm>
            <a:off x="467544" y="1052736"/>
            <a:ext cx="8219256" cy="5001419"/>
          </a:xfrm>
        </p:spPr>
        <p:txBody>
          <a:bodyPr>
            <a:noAutofit/>
          </a:bodyPr>
          <a:lstStyle/>
          <a:p>
            <a:pPr marL="0" indent="0">
              <a:buNone/>
            </a:pPr>
            <a:r>
              <a:rPr lang="ru-RU" sz="2400" dirty="0" smtClean="0"/>
              <a:t>      </a:t>
            </a:r>
            <a:r>
              <a:rPr lang="ru-RU" sz="2400" b="1" dirty="0"/>
              <a:t>Ребенок владеет словами на 2 уровнях: понимает слова - это пассивный словарь, говорит - это активный. Активный словарь может быть совсем мал. Старайтесь ввести в активный словарь названия вещей, которые его окружают (игрушки, кухонная утварь, предметы быта), имена вещей и существ на картинках и в книжках и, конечно, имена родственников и близких людей. Научите ребенка показывать, где ручки, где ножки (у куклы, у вас). Чаще спрашивайте: “Где стол? Где часы?” и т. д. Это обязательно приведет к так называемому лексическому взрыву: в дальнейшем ребенок перенесет в активный словарь то, чему вы его научили, разглядывая вместе картинки, читая книжки и комментируя свои действия. Развивайте фонематический слух, побуждая различать слова, отличающиеся одним звуком (крыса - крыша, нос - нож).</a:t>
            </a:r>
          </a:p>
        </p:txBody>
      </p:sp>
    </p:spTree>
    <p:extLst>
      <p:ext uri="{BB962C8B-B14F-4D97-AF65-F5344CB8AC3E}">
        <p14:creationId xmlns:p14="http://schemas.microsoft.com/office/powerpoint/2010/main" val="79837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3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3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3000"/>
                                        <p:tgtEl>
                                          <p:spTgt spid="2"/>
                                        </p:tgtEl>
                                      </p:cBhvr>
                                    </p:animEffect>
                                  </p:childTnLst>
                                </p:cTn>
                              </p:par>
                            </p:childTnLst>
                          </p:cTn>
                        </p:par>
                        <p:par>
                          <p:cTn id="12" fill="hold">
                            <p:stCondLst>
                              <p:cond delay="6000"/>
                            </p:stCondLst>
                            <p:childTnLst>
                              <p:par>
                                <p:cTn id="13" presetID="22" presetClass="entr" presetSubtype="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up)">
                                      <p:cBhvr>
                                        <p:cTn id="15"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Рисунок" ma:contentTypeID="0x01010200A896631BEE386749BDFE7E0E4A1B4F0D" ma:contentTypeVersion="0" ma:contentTypeDescription="Отправка изображения или фотографии." ma:contentTypeScope="" ma:versionID="87fc21e6008e02f8303c14de39b66cff">
  <xsd:schema xmlns:xsd="http://www.w3.org/2001/XMLSchema" xmlns:p="http://schemas.microsoft.com/office/2006/metadata/properties" xmlns:ns1="http://schemas.microsoft.com/sharepoint/v3" xmlns:ns2="http://schemas.microsoft.com/sharepoint/v3/fields" targetNamespace="http://schemas.microsoft.com/office/2006/metadata/properties" ma:root="true" ma:fieldsID="528fa9afd8d4a996f23516dc389cc1c5" ns1:_="" ns2:_="">
    <xsd:import namespace="http://schemas.microsoft.com/sharepoint/v3"/>
    <xsd:import namespace="http://schemas.microsoft.com/sharepoint/v3/fields"/>
    <xsd:element name="properties">
      <xsd:complexType>
        <xsd:sequence>
          <xsd:element name="documentManagement">
            <xsd:complexType>
              <xsd:all>
                <xsd:element ref="ns2:ImageWidth" minOccurs="0"/>
                <xsd:element ref="ns2:ImageHeight" minOccurs="0"/>
                <xsd:element ref="ns1:ImageCreateDate" minOccurs="0"/>
                <xsd:element ref="ns1:Description"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ImageCreateDate" ma:index="13" nillable="true" ma:displayName="Дата создания рисунка" ma:description="" ma:format="DateTime" ma:hidden="true" ma:internalName="ImageCreateDate">
      <xsd:simpleType>
        <xsd:restriction base="dms:DateTime"/>
      </xsd:simpleType>
    </xsd:element>
    <xsd:element name="Description" ma:index="14" nillable="true" ma:displayName="Описание" ma:description="Используется в качестве замещающего текста для рисунка." ma:hidden="true" ma:internalName="Description">
      <xsd:simpleType>
        <xsd:restriction base="dms:Note"/>
      </xsd:simple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ImageWidth" ma:index="11" nillable="true" ma:displayName="Ширина рисунка" ma:internalName="ImageWidth" ma:readOnly="true">
      <xsd:simpleType>
        <xsd:restriction base="dms:Unknown"/>
      </xsd:simpleType>
    </xsd:element>
    <xsd:element name="ImageHeight" ma:index="12" nillable="true" ma:displayName="Высота рисунка" ma:internalName="ImageHeight"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содержимого" ma:readOnly="true"/>
        <xsd:element ref="dc:title" maxOccurs="1" ma:index="8" ma:displayName="Название"/>
        <xsd:element ref="dc:subject" minOccurs="0" maxOccurs="1"/>
        <xsd:element ref="dc:description" minOccurs="0" maxOccurs="1"/>
        <xsd:element name="keywords" minOccurs="0" maxOccurs="1" type="xsd:string" ma:index="20" ma:displayName="Ключевые слова"/>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ImageCreateDate xmlns="http://schemas.microsoft.com/sharepoint/v3" xsi:nil="true"/>
    <Description xmlns="http://schemas.microsoft.com/sharepoint/v3" xsi:nil="true"/>
  </documentManagement>
</p:properties>
</file>

<file path=customXml/itemProps1.xml><?xml version="1.0" encoding="utf-8"?>
<ds:datastoreItem xmlns:ds="http://schemas.openxmlformats.org/officeDocument/2006/customXml" ds:itemID="{9A44ECC8-EA65-4FF0-B9B8-A807915D092C}"/>
</file>

<file path=customXml/itemProps2.xml><?xml version="1.0" encoding="utf-8"?>
<ds:datastoreItem xmlns:ds="http://schemas.openxmlformats.org/officeDocument/2006/customXml" ds:itemID="{937D73AD-CA0D-4424-8775-C390360BBC01}"/>
</file>

<file path=customXml/itemProps3.xml><?xml version="1.0" encoding="utf-8"?>
<ds:datastoreItem xmlns:ds="http://schemas.openxmlformats.org/officeDocument/2006/customXml" ds:itemID="{1031932E-E1EC-40B1-8DBB-F59DBB978074}"/>
</file>

<file path=docProps/app.xml><?xml version="1.0" encoding="utf-8"?>
<Properties xmlns="http://schemas.openxmlformats.org/officeDocument/2006/extended-properties" xmlns:vt="http://schemas.openxmlformats.org/officeDocument/2006/docPropsVTypes">
  <TotalTime>124</TotalTime>
  <Words>1130</Words>
  <Application>Microsoft Office PowerPoint</Application>
  <PresentationFormat>Экран (4:3)</PresentationFormat>
  <Paragraphs>37</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Советы логопеда:</vt:lpstr>
      <vt:lpstr>  Вам понадобится: </vt:lpstr>
      <vt:lpstr> Начнем с вас! </vt:lpstr>
      <vt:lpstr> Артикуляционный аппарат </vt:lpstr>
      <vt:lpstr>Наглядность </vt:lpstr>
      <vt:lpstr>Говорите чётко </vt:lpstr>
      <vt:lpstr>В основе речи - стремление к общению</vt:lpstr>
      <vt:lpstr>Учите в игре </vt:lpstr>
      <vt:lpstr>Расширяйте словарь малыша</vt:lpstr>
      <vt:lpstr>Читайте</vt:lpstr>
      <vt:lpstr>Пальцы помогают речи</vt:lpstr>
      <vt:lpstr> А вот зачем язык тренировать,  ведь он и так “без костей”? </vt:lpstr>
      <vt:lpstr> Только вы! </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Советы логопеда:</dc:title>
  <dc:creator>Владелец</dc:creator>
  <cp:keywords/>
  <cp:lastModifiedBy>Владелец</cp:lastModifiedBy>
  <cp:revision>13</cp:revision>
  <dcterms:created xsi:type="dcterms:W3CDTF">2013-03-03T10:18:36Z</dcterms:created>
  <dcterms:modified xsi:type="dcterms:W3CDTF">2013-03-03T13:30:17Z</dcterms:modified>
  <cp:contentType>Рисунок</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0x01010200A896631BEE386749BDFE7E0E4A1B4F0D</vt:lpwstr>
  </property>
</Properties>
</file>