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8" r:id="rId3"/>
    <p:sldId id="262" r:id="rId4"/>
    <p:sldId id="264" r:id="rId5"/>
    <p:sldId id="265" r:id="rId6"/>
    <p:sldId id="259" r:id="rId7"/>
    <p:sldId id="281" r:id="rId8"/>
    <p:sldId id="266" r:id="rId9"/>
    <p:sldId id="267" r:id="rId10"/>
    <p:sldId id="286" r:id="rId11"/>
    <p:sldId id="282" r:id="rId12"/>
    <p:sldId id="269" r:id="rId13"/>
    <p:sldId id="285" r:id="rId14"/>
    <p:sldId id="287" r:id="rId15"/>
    <p:sldId id="283" r:id="rId16"/>
    <p:sldId id="284" r:id="rId17"/>
    <p:sldId id="288" r:id="rId18"/>
    <p:sldId id="270" r:id="rId19"/>
    <p:sldId id="290" r:id="rId20"/>
    <p:sldId id="273" r:id="rId21"/>
    <p:sldId id="289" r:id="rId22"/>
    <p:sldId id="293" r:id="rId23"/>
    <p:sldId id="274" r:id="rId24"/>
    <p:sldId id="272" r:id="rId25"/>
    <p:sldId id="276" r:id="rId26"/>
    <p:sldId id="277" r:id="rId27"/>
    <p:sldId id="279" r:id="rId28"/>
    <p:sldId id="292" r:id="rId29"/>
    <p:sldId id="278" r:id="rId30"/>
    <p:sldId id="280" r:id="rId31"/>
    <p:sldId id="291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0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1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2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289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346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404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462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3DE00"/>
    <a:srgbClr val="CC0000"/>
    <a:srgbClr val="FF66CC"/>
    <a:srgbClr val="6600FF"/>
    <a:srgbClr val="00FF00"/>
    <a:srgbClr val="FF66FF"/>
    <a:srgbClr val="FF00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2015-2016 уч год</c:v>
                </c:pt>
                <c:pt idx="2">
                  <c:v>2016-2017 уч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2015-2016 уч год</c:v>
                </c:pt>
                <c:pt idx="2">
                  <c:v>2016-2017 уч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84</c:v>
                </c:pt>
                <c:pt idx="2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0900096"/>
        <c:axId val="487937664"/>
      </c:barChart>
      <c:catAx>
        <c:axId val="520900096"/>
        <c:scaling>
          <c:orientation val="minMax"/>
        </c:scaling>
        <c:delete val="0"/>
        <c:axPos val="b"/>
        <c:majorTickMark val="out"/>
        <c:minorTickMark val="none"/>
        <c:tickLblPos val="nextTo"/>
        <c:crossAx val="487937664"/>
        <c:crosses val="autoZero"/>
        <c:auto val="1"/>
        <c:lblAlgn val="ctr"/>
        <c:lblOffset val="100"/>
        <c:noMultiLvlLbl val="0"/>
      </c:catAx>
      <c:valAx>
        <c:axId val="487937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0900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B05E1A-C35A-4AA4-B581-F72D9E8917D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69ABDA-ACF7-40AE-B097-898CF98FEA4C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ГИБДД  АГО</a:t>
          </a:r>
          <a:endParaRPr lang="ru-RU" dirty="0"/>
        </a:p>
      </dgm:t>
    </dgm:pt>
    <dgm:pt modelId="{566AC15D-1C57-4379-B7AB-C16E134C1A82}" type="parTrans" cxnId="{2D39966C-2804-4B1D-BF84-21E9CAA72FA0}">
      <dgm:prSet/>
      <dgm:spPr/>
      <dgm:t>
        <a:bodyPr/>
        <a:lstStyle/>
        <a:p>
          <a:endParaRPr lang="ru-RU"/>
        </a:p>
      </dgm:t>
    </dgm:pt>
    <dgm:pt modelId="{B9B17B00-C1B5-467C-87D9-CFDD7423AB60}" type="sibTrans" cxnId="{2D39966C-2804-4B1D-BF84-21E9CAA72FA0}">
      <dgm:prSet/>
      <dgm:spPr/>
      <dgm:t>
        <a:bodyPr/>
        <a:lstStyle/>
        <a:p>
          <a:endParaRPr lang="ru-RU"/>
        </a:p>
      </dgm:t>
    </dgm:pt>
    <dgm:pt modelId="{F28868B3-6FE2-4660-8959-A6E1115A37D7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МАОУ СОШ № 10</a:t>
          </a:r>
          <a:endParaRPr lang="ru-RU" dirty="0"/>
        </a:p>
      </dgm:t>
    </dgm:pt>
    <dgm:pt modelId="{0617818A-7660-44AA-ACAF-A082E64C7228}" type="parTrans" cxnId="{2E12DD86-FFF0-438F-B6B9-AE29AFB6DB45}">
      <dgm:prSet/>
      <dgm:spPr/>
      <dgm:t>
        <a:bodyPr/>
        <a:lstStyle/>
        <a:p>
          <a:endParaRPr lang="ru-RU"/>
        </a:p>
      </dgm:t>
    </dgm:pt>
    <dgm:pt modelId="{DDCEC02B-6AB7-457F-B573-2F5784216CC9}" type="sibTrans" cxnId="{2E12DD86-FFF0-438F-B6B9-AE29AFB6DB45}">
      <dgm:prSet/>
      <dgm:spPr/>
      <dgm:t>
        <a:bodyPr/>
        <a:lstStyle/>
        <a:p>
          <a:endParaRPr lang="ru-RU"/>
        </a:p>
      </dgm:t>
    </dgm:pt>
    <dgm:pt modelId="{E0A75B86-99D5-4F9F-B358-B6143B80DC7B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Городская библиотека</a:t>
          </a:r>
          <a:endParaRPr lang="ru-RU" dirty="0"/>
        </a:p>
      </dgm:t>
    </dgm:pt>
    <dgm:pt modelId="{B4A1C4F7-FA7C-4064-82C8-D9317BD42925}" type="parTrans" cxnId="{EB9AED21-1A55-45AA-86C9-9D68D27AB9FA}">
      <dgm:prSet/>
      <dgm:spPr/>
      <dgm:t>
        <a:bodyPr/>
        <a:lstStyle/>
        <a:p>
          <a:endParaRPr lang="ru-RU"/>
        </a:p>
      </dgm:t>
    </dgm:pt>
    <dgm:pt modelId="{4BDBDDD1-D7FD-409C-AA6E-83068921CB8B}" type="sibTrans" cxnId="{EB9AED21-1A55-45AA-86C9-9D68D27AB9FA}">
      <dgm:prSet/>
      <dgm:spPr/>
      <dgm:t>
        <a:bodyPr/>
        <a:lstStyle/>
        <a:p>
          <a:endParaRPr lang="ru-RU"/>
        </a:p>
      </dgm:t>
    </dgm:pt>
    <dgm:pt modelId="{50E58D6C-93FF-4391-BC52-ADDB7EEFBFC6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Обмен опытом через интернет</a:t>
          </a:r>
          <a:endParaRPr lang="ru-RU" dirty="0"/>
        </a:p>
      </dgm:t>
    </dgm:pt>
    <dgm:pt modelId="{F1FADA0E-BC63-43FB-8AED-31C8615D7DEF}" type="parTrans" cxnId="{5BC6836E-88A8-438E-BECC-1BC16A5AB902}">
      <dgm:prSet/>
      <dgm:spPr/>
      <dgm:t>
        <a:bodyPr/>
        <a:lstStyle/>
        <a:p>
          <a:endParaRPr lang="ru-RU"/>
        </a:p>
      </dgm:t>
    </dgm:pt>
    <dgm:pt modelId="{8CFFE223-4BC8-4C7D-8E34-BBD9106FD658}" type="sibTrans" cxnId="{5BC6836E-88A8-438E-BECC-1BC16A5AB902}">
      <dgm:prSet/>
      <dgm:spPr/>
      <dgm:t>
        <a:bodyPr/>
        <a:lstStyle/>
        <a:p>
          <a:endParaRPr lang="ru-RU"/>
        </a:p>
      </dgm:t>
    </dgm:pt>
    <dgm:pt modelId="{A0FA32D9-D293-4972-8030-D0F4C29A0E6E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Детская поликлиника</a:t>
          </a:r>
          <a:endParaRPr lang="ru-RU" dirty="0"/>
        </a:p>
      </dgm:t>
    </dgm:pt>
    <dgm:pt modelId="{30AD884A-9687-4536-9B4C-285D4D6059CA}" type="parTrans" cxnId="{7B83857A-C142-407A-9413-823A8464B69B}">
      <dgm:prSet/>
      <dgm:spPr/>
      <dgm:t>
        <a:bodyPr/>
        <a:lstStyle/>
        <a:p>
          <a:endParaRPr lang="ru-RU"/>
        </a:p>
      </dgm:t>
    </dgm:pt>
    <dgm:pt modelId="{492FFF38-EC9A-4444-82A8-02C972424335}" type="sibTrans" cxnId="{7B83857A-C142-407A-9413-823A8464B69B}">
      <dgm:prSet/>
      <dgm:spPr/>
      <dgm:t>
        <a:bodyPr/>
        <a:lstStyle/>
        <a:p>
          <a:endParaRPr lang="ru-RU"/>
        </a:p>
      </dgm:t>
    </dgm:pt>
    <dgm:pt modelId="{30BC0EA0-8F58-4A69-B079-1F831E31F5E3}" type="pres">
      <dgm:prSet presAssocID="{92B05E1A-C35A-4AA4-B581-F72D9E8917D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C80678-AD91-4EBD-A845-05D2BB082CC4}" type="pres">
      <dgm:prSet presAssocID="{C469ABDA-ACF7-40AE-B097-898CF98FEA4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2A7FF-77C8-4CB0-BB6F-F6022CFAA42C}" type="pres">
      <dgm:prSet presAssocID="{B9B17B00-C1B5-467C-87D9-CFDD7423AB60}" presName="sibTrans" presStyleLbl="sibTrans2D1" presStyleIdx="0" presStyleCnt="5"/>
      <dgm:spPr/>
      <dgm:t>
        <a:bodyPr/>
        <a:lstStyle/>
        <a:p>
          <a:endParaRPr lang="ru-RU"/>
        </a:p>
      </dgm:t>
    </dgm:pt>
    <dgm:pt modelId="{FFBAA404-652F-425B-841C-C3D99F79A216}" type="pres">
      <dgm:prSet presAssocID="{B9B17B00-C1B5-467C-87D9-CFDD7423AB60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84D6954B-1413-46A0-B1C2-E2159C87B36A}" type="pres">
      <dgm:prSet presAssocID="{F28868B3-6FE2-4660-8959-A6E1115A37D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56E11E-E428-480F-A8A3-74BFAA20939B}" type="pres">
      <dgm:prSet presAssocID="{DDCEC02B-6AB7-457F-B573-2F5784216CC9}" presName="sibTrans" presStyleLbl="sibTrans2D1" presStyleIdx="1" presStyleCnt="5"/>
      <dgm:spPr/>
      <dgm:t>
        <a:bodyPr/>
        <a:lstStyle/>
        <a:p>
          <a:endParaRPr lang="ru-RU"/>
        </a:p>
      </dgm:t>
    </dgm:pt>
    <dgm:pt modelId="{49E7DBD5-C191-468A-9952-E5D45DC73BEB}" type="pres">
      <dgm:prSet presAssocID="{DDCEC02B-6AB7-457F-B573-2F5784216CC9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819D426-538E-4A26-B35D-02ECD2B61FF7}" type="pres">
      <dgm:prSet presAssocID="{E0A75B86-99D5-4F9F-B358-B6143B80DC7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FEEEA-5A7E-42FB-8789-0DF581B35FC5}" type="pres">
      <dgm:prSet presAssocID="{4BDBDDD1-D7FD-409C-AA6E-83068921CB8B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1F6BE9F-7E4F-4DC3-9F40-9357EF2EB7AE}" type="pres">
      <dgm:prSet presAssocID="{4BDBDDD1-D7FD-409C-AA6E-83068921CB8B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6293B58A-25C6-44D4-B0F6-D170A0DA93C4}" type="pres">
      <dgm:prSet presAssocID="{50E58D6C-93FF-4391-BC52-ADDB7EEFBFC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CA774B-2B95-4788-AA5B-6FE898F37888}" type="pres">
      <dgm:prSet presAssocID="{8CFFE223-4BC8-4C7D-8E34-BBD9106FD658}" presName="sibTrans" presStyleLbl="sibTrans2D1" presStyleIdx="3" presStyleCnt="5"/>
      <dgm:spPr/>
      <dgm:t>
        <a:bodyPr/>
        <a:lstStyle/>
        <a:p>
          <a:endParaRPr lang="ru-RU"/>
        </a:p>
      </dgm:t>
    </dgm:pt>
    <dgm:pt modelId="{DB515C7F-3097-4137-B5D1-95BAA05323F9}" type="pres">
      <dgm:prSet presAssocID="{8CFFE223-4BC8-4C7D-8E34-BBD9106FD658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43C598D0-85D8-402A-8399-9A5294FCE13D}" type="pres">
      <dgm:prSet presAssocID="{A0FA32D9-D293-4972-8030-D0F4C29A0E6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835DB-9EC2-4258-86D0-7965869C6F1D}" type="pres">
      <dgm:prSet presAssocID="{492FFF38-EC9A-4444-82A8-02C972424335}" presName="sibTrans" presStyleLbl="sibTrans2D1" presStyleIdx="4" presStyleCnt="5"/>
      <dgm:spPr/>
      <dgm:t>
        <a:bodyPr/>
        <a:lstStyle/>
        <a:p>
          <a:endParaRPr lang="ru-RU"/>
        </a:p>
      </dgm:t>
    </dgm:pt>
    <dgm:pt modelId="{175BEE37-594F-4560-B4B2-4F6E88397F7D}" type="pres">
      <dgm:prSet presAssocID="{492FFF38-EC9A-4444-82A8-02C972424335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B4D5A12-80DE-4370-B37D-19DE50968818}" type="presOf" srcId="{50E58D6C-93FF-4391-BC52-ADDB7EEFBFC6}" destId="{6293B58A-25C6-44D4-B0F6-D170A0DA93C4}" srcOrd="0" destOrd="0" presId="urn:microsoft.com/office/officeart/2005/8/layout/cycle2"/>
    <dgm:cxn modelId="{2E12DD86-FFF0-438F-B6B9-AE29AFB6DB45}" srcId="{92B05E1A-C35A-4AA4-B581-F72D9E8917DA}" destId="{F28868B3-6FE2-4660-8959-A6E1115A37D7}" srcOrd="1" destOrd="0" parTransId="{0617818A-7660-44AA-ACAF-A082E64C7228}" sibTransId="{DDCEC02B-6AB7-457F-B573-2F5784216CC9}"/>
    <dgm:cxn modelId="{9B16AF72-D421-4C94-B917-1488D218F7F8}" type="presOf" srcId="{8CFFE223-4BC8-4C7D-8E34-BBD9106FD658}" destId="{DB515C7F-3097-4137-B5D1-95BAA05323F9}" srcOrd="1" destOrd="0" presId="urn:microsoft.com/office/officeart/2005/8/layout/cycle2"/>
    <dgm:cxn modelId="{7B83857A-C142-407A-9413-823A8464B69B}" srcId="{92B05E1A-C35A-4AA4-B581-F72D9E8917DA}" destId="{A0FA32D9-D293-4972-8030-D0F4C29A0E6E}" srcOrd="4" destOrd="0" parTransId="{30AD884A-9687-4536-9B4C-285D4D6059CA}" sibTransId="{492FFF38-EC9A-4444-82A8-02C972424335}"/>
    <dgm:cxn modelId="{BAE23F76-182A-4FE8-BEBF-FC14AB0C2710}" type="presOf" srcId="{4BDBDDD1-D7FD-409C-AA6E-83068921CB8B}" destId="{57FFEEEA-5A7E-42FB-8789-0DF581B35FC5}" srcOrd="0" destOrd="0" presId="urn:microsoft.com/office/officeart/2005/8/layout/cycle2"/>
    <dgm:cxn modelId="{29BFCE4A-104A-4D1A-B88E-9BE544E3C19C}" type="presOf" srcId="{C469ABDA-ACF7-40AE-B097-898CF98FEA4C}" destId="{EAC80678-AD91-4EBD-A845-05D2BB082CC4}" srcOrd="0" destOrd="0" presId="urn:microsoft.com/office/officeart/2005/8/layout/cycle2"/>
    <dgm:cxn modelId="{76AD03CD-5230-4652-9BAB-8CE024D998A4}" type="presOf" srcId="{8CFFE223-4BC8-4C7D-8E34-BBD9106FD658}" destId="{0ACA774B-2B95-4788-AA5B-6FE898F37888}" srcOrd="0" destOrd="0" presId="urn:microsoft.com/office/officeart/2005/8/layout/cycle2"/>
    <dgm:cxn modelId="{5729DE9A-7DB6-4486-B06C-5AA662FE624E}" type="presOf" srcId="{DDCEC02B-6AB7-457F-B573-2F5784216CC9}" destId="{49E7DBD5-C191-468A-9952-E5D45DC73BEB}" srcOrd="1" destOrd="0" presId="urn:microsoft.com/office/officeart/2005/8/layout/cycle2"/>
    <dgm:cxn modelId="{D2993137-3814-4700-8506-9CB90DEAD3ED}" type="presOf" srcId="{F28868B3-6FE2-4660-8959-A6E1115A37D7}" destId="{84D6954B-1413-46A0-B1C2-E2159C87B36A}" srcOrd="0" destOrd="0" presId="urn:microsoft.com/office/officeart/2005/8/layout/cycle2"/>
    <dgm:cxn modelId="{EB9AED21-1A55-45AA-86C9-9D68D27AB9FA}" srcId="{92B05E1A-C35A-4AA4-B581-F72D9E8917DA}" destId="{E0A75B86-99D5-4F9F-B358-B6143B80DC7B}" srcOrd="2" destOrd="0" parTransId="{B4A1C4F7-FA7C-4064-82C8-D9317BD42925}" sibTransId="{4BDBDDD1-D7FD-409C-AA6E-83068921CB8B}"/>
    <dgm:cxn modelId="{D1630BD1-1015-4ED1-8C37-D178B630761B}" type="presOf" srcId="{492FFF38-EC9A-4444-82A8-02C972424335}" destId="{E8D835DB-9EC2-4258-86D0-7965869C6F1D}" srcOrd="0" destOrd="0" presId="urn:microsoft.com/office/officeart/2005/8/layout/cycle2"/>
    <dgm:cxn modelId="{2D39966C-2804-4B1D-BF84-21E9CAA72FA0}" srcId="{92B05E1A-C35A-4AA4-B581-F72D9E8917DA}" destId="{C469ABDA-ACF7-40AE-B097-898CF98FEA4C}" srcOrd="0" destOrd="0" parTransId="{566AC15D-1C57-4379-B7AB-C16E134C1A82}" sibTransId="{B9B17B00-C1B5-467C-87D9-CFDD7423AB60}"/>
    <dgm:cxn modelId="{7E227F16-CEE7-4344-B4D4-04A51DE3ADA0}" type="presOf" srcId="{B9B17B00-C1B5-467C-87D9-CFDD7423AB60}" destId="{FFBAA404-652F-425B-841C-C3D99F79A216}" srcOrd="1" destOrd="0" presId="urn:microsoft.com/office/officeart/2005/8/layout/cycle2"/>
    <dgm:cxn modelId="{5BC6836E-88A8-438E-BECC-1BC16A5AB902}" srcId="{92B05E1A-C35A-4AA4-B581-F72D9E8917DA}" destId="{50E58D6C-93FF-4391-BC52-ADDB7EEFBFC6}" srcOrd="3" destOrd="0" parTransId="{F1FADA0E-BC63-43FB-8AED-31C8615D7DEF}" sibTransId="{8CFFE223-4BC8-4C7D-8E34-BBD9106FD658}"/>
    <dgm:cxn modelId="{3B5AA577-69A2-4E18-86D2-2B88658E2F3A}" type="presOf" srcId="{A0FA32D9-D293-4972-8030-D0F4C29A0E6E}" destId="{43C598D0-85D8-402A-8399-9A5294FCE13D}" srcOrd="0" destOrd="0" presId="urn:microsoft.com/office/officeart/2005/8/layout/cycle2"/>
    <dgm:cxn modelId="{6AB1ED02-5DCA-46CF-BBEB-CD332E80BEC4}" type="presOf" srcId="{492FFF38-EC9A-4444-82A8-02C972424335}" destId="{175BEE37-594F-4560-B4B2-4F6E88397F7D}" srcOrd="1" destOrd="0" presId="urn:microsoft.com/office/officeart/2005/8/layout/cycle2"/>
    <dgm:cxn modelId="{5AE7F1F2-F44E-408C-8D1E-EE65D1BC3039}" type="presOf" srcId="{92B05E1A-C35A-4AA4-B581-F72D9E8917DA}" destId="{30BC0EA0-8F58-4A69-B079-1F831E31F5E3}" srcOrd="0" destOrd="0" presId="urn:microsoft.com/office/officeart/2005/8/layout/cycle2"/>
    <dgm:cxn modelId="{6AA79918-1F88-4C92-8E02-F3FFFF847C91}" type="presOf" srcId="{DDCEC02B-6AB7-457F-B573-2F5784216CC9}" destId="{E756E11E-E428-480F-A8A3-74BFAA20939B}" srcOrd="0" destOrd="0" presId="urn:microsoft.com/office/officeart/2005/8/layout/cycle2"/>
    <dgm:cxn modelId="{87515B83-E392-476F-8C1B-10EB104BC670}" type="presOf" srcId="{B9B17B00-C1B5-467C-87D9-CFDD7423AB60}" destId="{2E92A7FF-77C8-4CB0-BB6F-F6022CFAA42C}" srcOrd="0" destOrd="0" presId="urn:microsoft.com/office/officeart/2005/8/layout/cycle2"/>
    <dgm:cxn modelId="{FC0799D0-6DE1-4765-9155-612046401B4A}" type="presOf" srcId="{4BDBDDD1-D7FD-409C-AA6E-83068921CB8B}" destId="{F1F6BE9F-7E4F-4DC3-9F40-9357EF2EB7AE}" srcOrd="1" destOrd="0" presId="urn:microsoft.com/office/officeart/2005/8/layout/cycle2"/>
    <dgm:cxn modelId="{ED8B336C-906B-46B4-A09F-BCA3A70837A5}" type="presOf" srcId="{E0A75B86-99D5-4F9F-B358-B6143B80DC7B}" destId="{B819D426-538E-4A26-B35D-02ECD2B61FF7}" srcOrd="0" destOrd="0" presId="urn:microsoft.com/office/officeart/2005/8/layout/cycle2"/>
    <dgm:cxn modelId="{27152B19-5D97-49B9-A5AC-AF0549981ADE}" type="presParOf" srcId="{30BC0EA0-8F58-4A69-B079-1F831E31F5E3}" destId="{EAC80678-AD91-4EBD-A845-05D2BB082CC4}" srcOrd="0" destOrd="0" presId="urn:microsoft.com/office/officeart/2005/8/layout/cycle2"/>
    <dgm:cxn modelId="{1CED539F-8EF3-4AE2-A10D-17EF6F84BA8D}" type="presParOf" srcId="{30BC0EA0-8F58-4A69-B079-1F831E31F5E3}" destId="{2E92A7FF-77C8-4CB0-BB6F-F6022CFAA42C}" srcOrd="1" destOrd="0" presId="urn:microsoft.com/office/officeart/2005/8/layout/cycle2"/>
    <dgm:cxn modelId="{AB34EDDC-92D6-44C6-A8B1-497584E73E80}" type="presParOf" srcId="{2E92A7FF-77C8-4CB0-BB6F-F6022CFAA42C}" destId="{FFBAA404-652F-425B-841C-C3D99F79A216}" srcOrd="0" destOrd="0" presId="urn:microsoft.com/office/officeart/2005/8/layout/cycle2"/>
    <dgm:cxn modelId="{176F5071-8DE9-4DCF-B177-325BB17F19A5}" type="presParOf" srcId="{30BC0EA0-8F58-4A69-B079-1F831E31F5E3}" destId="{84D6954B-1413-46A0-B1C2-E2159C87B36A}" srcOrd="2" destOrd="0" presId="urn:microsoft.com/office/officeart/2005/8/layout/cycle2"/>
    <dgm:cxn modelId="{0CDCB6D9-33A9-4D01-923E-04DAC8514092}" type="presParOf" srcId="{30BC0EA0-8F58-4A69-B079-1F831E31F5E3}" destId="{E756E11E-E428-480F-A8A3-74BFAA20939B}" srcOrd="3" destOrd="0" presId="urn:microsoft.com/office/officeart/2005/8/layout/cycle2"/>
    <dgm:cxn modelId="{34C123BD-D955-48DC-8F3F-5E3D334C5B02}" type="presParOf" srcId="{E756E11E-E428-480F-A8A3-74BFAA20939B}" destId="{49E7DBD5-C191-468A-9952-E5D45DC73BEB}" srcOrd="0" destOrd="0" presId="urn:microsoft.com/office/officeart/2005/8/layout/cycle2"/>
    <dgm:cxn modelId="{8A4BF8C0-56A3-44A1-B4F7-E8B010BF183C}" type="presParOf" srcId="{30BC0EA0-8F58-4A69-B079-1F831E31F5E3}" destId="{B819D426-538E-4A26-B35D-02ECD2B61FF7}" srcOrd="4" destOrd="0" presId="urn:microsoft.com/office/officeart/2005/8/layout/cycle2"/>
    <dgm:cxn modelId="{7F855C82-9A7F-41DD-862D-65B0D7438F20}" type="presParOf" srcId="{30BC0EA0-8F58-4A69-B079-1F831E31F5E3}" destId="{57FFEEEA-5A7E-42FB-8789-0DF581B35FC5}" srcOrd="5" destOrd="0" presId="urn:microsoft.com/office/officeart/2005/8/layout/cycle2"/>
    <dgm:cxn modelId="{4681A3AA-97A3-498A-9B5C-69E700C4EAE5}" type="presParOf" srcId="{57FFEEEA-5A7E-42FB-8789-0DF581B35FC5}" destId="{F1F6BE9F-7E4F-4DC3-9F40-9357EF2EB7AE}" srcOrd="0" destOrd="0" presId="urn:microsoft.com/office/officeart/2005/8/layout/cycle2"/>
    <dgm:cxn modelId="{29BBFAF4-CF74-4E2D-BDB4-D8F7960CBB32}" type="presParOf" srcId="{30BC0EA0-8F58-4A69-B079-1F831E31F5E3}" destId="{6293B58A-25C6-44D4-B0F6-D170A0DA93C4}" srcOrd="6" destOrd="0" presId="urn:microsoft.com/office/officeart/2005/8/layout/cycle2"/>
    <dgm:cxn modelId="{40586E72-9C3D-4358-A54E-F28392708375}" type="presParOf" srcId="{30BC0EA0-8F58-4A69-B079-1F831E31F5E3}" destId="{0ACA774B-2B95-4788-AA5B-6FE898F37888}" srcOrd="7" destOrd="0" presId="urn:microsoft.com/office/officeart/2005/8/layout/cycle2"/>
    <dgm:cxn modelId="{D768C501-023C-41EA-9780-2549B6EF5CE1}" type="presParOf" srcId="{0ACA774B-2B95-4788-AA5B-6FE898F37888}" destId="{DB515C7F-3097-4137-B5D1-95BAA05323F9}" srcOrd="0" destOrd="0" presId="urn:microsoft.com/office/officeart/2005/8/layout/cycle2"/>
    <dgm:cxn modelId="{69E2A06B-4537-4F20-BF56-096798262B09}" type="presParOf" srcId="{30BC0EA0-8F58-4A69-B079-1F831E31F5E3}" destId="{43C598D0-85D8-402A-8399-9A5294FCE13D}" srcOrd="8" destOrd="0" presId="urn:microsoft.com/office/officeart/2005/8/layout/cycle2"/>
    <dgm:cxn modelId="{A909F30F-801C-4249-92BA-B49C2C673E0D}" type="presParOf" srcId="{30BC0EA0-8F58-4A69-B079-1F831E31F5E3}" destId="{E8D835DB-9EC2-4258-86D0-7965869C6F1D}" srcOrd="9" destOrd="0" presId="urn:microsoft.com/office/officeart/2005/8/layout/cycle2"/>
    <dgm:cxn modelId="{A42F4E37-6286-4874-ADE8-83EAF101CD71}" type="presParOf" srcId="{E8D835DB-9EC2-4258-86D0-7965869C6F1D}" destId="{175BEE37-594F-4560-B4B2-4F6E88397F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80678-AD91-4EBD-A845-05D2BB082CC4}">
      <dsp:nvSpPr>
        <dsp:cNvPr id="0" name=""/>
        <dsp:cNvSpPr/>
      </dsp:nvSpPr>
      <dsp:spPr>
        <a:xfrm>
          <a:off x="2642074" y="784"/>
          <a:ext cx="1412594" cy="1412594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ГИБДД  АГО</a:t>
          </a:r>
          <a:endParaRPr lang="ru-RU" sz="1300" kern="1200" dirty="0"/>
        </a:p>
      </dsp:txBody>
      <dsp:txXfrm>
        <a:off x="2848944" y="207654"/>
        <a:ext cx="998854" cy="998854"/>
      </dsp:txXfrm>
    </dsp:sp>
    <dsp:sp modelId="{2E92A7FF-77C8-4CB0-BB6F-F6022CFAA42C}">
      <dsp:nvSpPr>
        <dsp:cNvPr id="0" name=""/>
        <dsp:cNvSpPr/>
      </dsp:nvSpPr>
      <dsp:spPr>
        <a:xfrm rot="2160000">
          <a:off x="4009934" y="1085637"/>
          <a:ext cx="375139" cy="4767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020681" y="1147912"/>
        <a:ext cx="262597" cy="286050"/>
      </dsp:txXfrm>
    </dsp:sp>
    <dsp:sp modelId="{84D6954B-1413-46A0-B1C2-E2159C87B36A}">
      <dsp:nvSpPr>
        <dsp:cNvPr id="0" name=""/>
        <dsp:cNvSpPr/>
      </dsp:nvSpPr>
      <dsp:spPr>
        <a:xfrm>
          <a:off x="4357518" y="1247127"/>
          <a:ext cx="1412594" cy="1412594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МАОУ СОШ № 10</a:t>
          </a:r>
          <a:endParaRPr lang="ru-RU" sz="1300" kern="1200" dirty="0"/>
        </a:p>
      </dsp:txBody>
      <dsp:txXfrm>
        <a:off x="4564388" y="1453997"/>
        <a:ext cx="998854" cy="998854"/>
      </dsp:txXfrm>
    </dsp:sp>
    <dsp:sp modelId="{E756E11E-E428-480F-A8A3-74BFAA20939B}">
      <dsp:nvSpPr>
        <dsp:cNvPr id="0" name=""/>
        <dsp:cNvSpPr/>
      </dsp:nvSpPr>
      <dsp:spPr>
        <a:xfrm rot="6480000">
          <a:off x="4551906" y="2713264"/>
          <a:ext cx="375139" cy="4767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4625566" y="2755097"/>
        <a:ext cx="262597" cy="286050"/>
      </dsp:txXfrm>
    </dsp:sp>
    <dsp:sp modelId="{B819D426-538E-4A26-B35D-02ECD2B61FF7}">
      <dsp:nvSpPr>
        <dsp:cNvPr id="0" name=""/>
        <dsp:cNvSpPr/>
      </dsp:nvSpPr>
      <dsp:spPr>
        <a:xfrm>
          <a:off x="3702277" y="3263752"/>
          <a:ext cx="1412594" cy="1412594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Городская библиотека</a:t>
          </a:r>
          <a:endParaRPr lang="ru-RU" sz="1300" kern="1200" dirty="0"/>
        </a:p>
      </dsp:txBody>
      <dsp:txXfrm>
        <a:off x="3909147" y="3470622"/>
        <a:ext cx="998854" cy="998854"/>
      </dsp:txXfrm>
    </dsp:sp>
    <dsp:sp modelId="{57FFEEEA-5A7E-42FB-8789-0DF581B35FC5}">
      <dsp:nvSpPr>
        <dsp:cNvPr id="0" name=""/>
        <dsp:cNvSpPr/>
      </dsp:nvSpPr>
      <dsp:spPr>
        <a:xfrm rot="10800000">
          <a:off x="3171419" y="3731674"/>
          <a:ext cx="375139" cy="4767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3283961" y="3827024"/>
        <a:ext cx="262597" cy="286050"/>
      </dsp:txXfrm>
    </dsp:sp>
    <dsp:sp modelId="{6293B58A-25C6-44D4-B0F6-D170A0DA93C4}">
      <dsp:nvSpPr>
        <dsp:cNvPr id="0" name=""/>
        <dsp:cNvSpPr/>
      </dsp:nvSpPr>
      <dsp:spPr>
        <a:xfrm>
          <a:off x="1581872" y="3263752"/>
          <a:ext cx="1412594" cy="1412594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Обмен опытом через интернет</a:t>
          </a:r>
          <a:endParaRPr lang="ru-RU" sz="1300" kern="1200" dirty="0"/>
        </a:p>
      </dsp:txBody>
      <dsp:txXfrm>
        <a:off x="1788742" y="3470622"/>
        <a:ext cx="998854" cy="998854"/>
      </dsp:txXfrm>
    </dsp:sp>
    <dsp:sp modelId="{0ACA774B-2B95-4788-AA5B-6FE898F37888}">
      <dsp:nvSpPr>
        <dsp:cNvPr id="0" name=""/>
        <dsp:cNvSpPr/>
      </dsp:nvSpPr>
      <dsp:spPr>
        <a:xfrm rot="15120000">
          <a:off x="1776259" y="2733459"/>
          <a:ext cx="375139" cy="4767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1849919" y="2882326"/>
        <a:ext cx="262597" cy="286050"/>
      </dsp:txXfrm>
    </dsp:sp>
    <dsp:sp modelId="{43C598D0-85D8-402A-8399-9A5294FCE13D}">
      <dsp:nvSpPr>
        <dsp:cNvPr id="0" name=""/>
        <dsp:cNvSpPr/>
      </dsp:nvSpPr>
      <dsp:spPr>
        <a:xfrm>
          <a:off x="926631" y="1247127"/>
          <a:ext cx="1412594" cy="1412594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Детская поликлиника</a:t>
          </a:r>
          <a:endParaRPr lang="ru-RU" sz="1300" kern="1200" dirty="0"/>
        </a:p>
      </dsp:txBody>
      <dsp:txXfrm>
        <a:off x="1133501" y="1453997"/>
        <a:ext cx="998854" cy="998854"/>
      </dsp:txXfrm>
    </dsp:sp>
    <dsp:sp modelId="{E8D835DB-9EC2-4258-86D0-7965869C6F1D}">
      <dsp:nvSpPr>
        <dsp:cNvPr id="0" name=""/>
        <dsp:cNvSpPr/>
      </dsp:nvSpPr>
      <dsp:spPr>
        <a:xfrm rot="19440000">
          <a:off x="2294490" y="1098118"/>
          <a:ext cx="375139" cy="4767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305237" y="1226543"/>
        <a:ext cx="262597" cy="286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F2F42-7339-46D6-B48E-41D5DC71C55C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F9C0E-730F-4AEB-B681-73037A023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3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45550" y="4352734"/>
            <a:ext cx="4771221" cy="34783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DA4BD-2EED-43EB-B894-59BEAB9B9C58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85321-C14A-4958-BDA3-E57442550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5C46-D64B-4B6F-92AB-201E246DA6ED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C1188-5B2C-4ABF-873C-AC4D284FD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5AD87-D49A-4A4F-ADCE-ECA0428FA990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246E3-2BB4-48F5-AD8F-E17CBF899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908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25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072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2401" y="1905320"/>
            <a:ext cx="3834720" cy="431901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5360" y="1905320"/>
            <a:ext cx="3834720" cy="431901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6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90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8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257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671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0F4FE-F349-414B-AA88-90C7B3DB060D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692DC-3FC4-439B-A8FA-2A72867A0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529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74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8880" y="580381"/>
            <a:ext cx="1951200" cy="564395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2401" y="580381"/>
            <a:ext cx="5718240" cy="56439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37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400" y="580382"/>
            <a:ext cx="780768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72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22C95-BA4E-4AD4-9EE7-09A3CD0FBFC1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83FA9-49E2-4ED4-82D4-59E7AA5C3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97765-37AB-4A8C-B2E3-65420C3CDBAF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B96BA-3847-4515-868A-013296673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E2327-7DC1-4A70-B453-CD7A73F6A3E8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7218D-BC43-45F9-A3F2-3F4669403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CFB5-B054-4CA7-9098-F7BF10C2A378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B3BD3-A503-4BB3-8880-B031C3F9E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F5A25-1D9A-4696-AAE9-F3475A951686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0FC06-B5D4-4AFD-8138-17A0D20E9C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0E3E-AC2F-4193-8C91-C64FAA8CC2B9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DF65D-8CE0-41C5-A62A-C96C44AF6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6A54B-1332-451D-B021-014964CB87F3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3B92-7451-4755-B087-53C9FC73A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84CF75-283F-4E1E-BD5F-2A37376A7D93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7740CD-12D8-405E-A063-7B01AC26C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D8"/>
            </a:gs>
            <a:gs pos="100000">
              <a:srgbClr val="0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4">
            <a:lum bright="14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2400" y="580382"/>
            <a:ext cx="7807680" cy="11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2400" y="1905320"/>
            <a:ext cx="7807680" cy="431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828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0" y="0"/>
            <a:ext cx="1372320" cy="6858000"/>
          </a:xfrm>
          <a:prstGeom prst="roundRect">
            <a:avLst>
              <a:gd name="adj" fmla="val 102"/>
            </a:avLst>
          </a:prstGeom>
          <a:solidFill>
            <a:srgbClr val="00008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 defTabSz="4075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000000"/>
              </a:solidFill>
              <a:ea typeface="Microsoft YaHei" charset="-122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1385280" y="0"/>
            <a:ext cx="34560" cy="6858000"/>
          </a:xfrm>
          <a:prstGeom prst="roundRect">
            <a:avLst>
              <a:gd name="adj" fmla="val 4167"/>
            </a:avLst>
          </a:prstGeom>
          <a:solidFill>
            <a:srgbClr val="00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 defTabSz="4075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000000"/>
              </a:solidFill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341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07526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Times New Roman" pitchFamily="16" charset="0"/>
          <a:ea typeface="ＭＳ Ｐ明朝" pitchFamily="16" charset="-128"/>
        </a:defRPr>
      </a:lvl2pPr>
      <a:lvl3pPr algn="ctr" defTabSz="407526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Times New Roman" pitchFamily="16" charset="0"/>
          <a:ea typeface="ＭＳ Ｐ明朝" pitchFamily="16" charset="-128"/>
        </a:defRPr>
      </a:lvl3pPr>
      <a:lvl4pPr algn="ctr" defTabSz="407526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Times New Roman" pitchFamily="16" charset="0"/>
          <a:ea typeface="ＭＳ Ｐ明朝" pitchFamily="16" charset="-128"/>
        </a:defRPr>
      </a:lvl4pPr>
      <a:lvl5pPr algn="ctr" defTabSz="407526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Times New Roman" pitchFamily="16" charset="0"/>
          <a:ea typeface="ＭＳ Ｐ明朝" pitchFamily="16" charset="-128"/>
        </a:defRPr>
      </a:lvl5pPr>
      <a:lvl6pPr marL="2280994" indent="-207363" algn="ctr" defTabSz="407526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Times New Roman" pitchFamily="16" charset="0"/>
          <a:ea typeface="ＭＳ Ｐ明朝" pitchFamily="16" charset="-128"/>
        </a:defRPr>
      </a:lvl6pPr>
      <a:lvl7pPr marL="2695720" indent="-207363" algn="ctr" defTabSz="407526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Times New Roman" pitchFamily="16" charset="0"/>
          <a:ea typeface="ＭＳ Ｐ明朝" pitchFamily="16" charset="-128"/>
        </a:defRPr>
      </a:lvl7pPr>
      <a:lvl8pPr marL="3110446" indent="-207363" algn="ctr" defTabSz="407526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Times New Roman" pitchFamily="16" charset="0"/>
          <a:ea typeface="ＭＳ Ｐ明朝" pitchFamily="16" charset="-128"/>
        </a:defRPr>
      </a:lvl8pPr>
      <a:lvl9pPr marL="3525172" indent="-207363" algn="ctr" defTabSz="407526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300">
          <a:solidFill>
            <a:srgbClr val="000000"/>
          </a:solidFill>
          <a:latin typeface="Times New Roman" pitchFamily="16" charset="0"/>
          <a:ea typeface="ＭＳ Ｐ明朝" pitchFamily="16" charset="-128"/>
        </a:defRPr>
      </a:lvl9pPr>
    </p:titleStyle>
    <p:bodyStyle>
      <a:lvl1pPr marL="311045" indent="-311045" algn="l" defTabSz="407526" rtl="0" eaLnBrk="0" fontAlgn="base" hangingPunct="0">
        <a:lnSpc>
          <a:spcPct val="95000"/>
        </a:lnSpc>
        <a:spcBef>
          <a:spcPct val="0"/>
        </a:spcBef>
        <a:spcAft>
          <a:spcPts val="1282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lnSpc>
          <a:spcPct val="95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</a:defRPr>
      </a:lvl2pPr>
      <a:lvl3pPr marL="1036815" indent="-207363" algn="l" defTabSz="407526" rtl="0" eaLnBrk="0" fontAlgn="base" hangingPunct="0">
        <a:lnSpc>
          <a:spcPct val="95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3pPr>
      <a:lvl4pPr marL="1451541" indent="-207363" algn="l" defTabSz="407526" rtl="0" eaLnBrk="0" fontAlgn="base" hangingPunct="0">
        <a:lnSpc>
          <a:spcPct val="95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4pPr>
      <a:lvl5pPr marL="1866268" indent="-207363" algn="l" defTabSz="407526" rtl="0" eaLnBrk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5pPr>
      <a:lvl6pPr marL="2280994" indent="-207363" algn="l" defTabSz="407526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6pPr>
      <a:lvl7pPr marL="2695720" indent="-207363" algn="l" defTabSz="407526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7pPr>
      <a:lvl8pPr marL="3110446" indent="-207363" algn="l" defTabSz="407526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8pPr>
      <a:lvl9pPr marL="3525172" indent="-207363" algn="l" defTabSz="407526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9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58888" y="1341438"/>
            <a:ext cx="7885112" cy="324008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250953" y="304800"/>
            <a:ext cx="7883525" cy="46037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979613" y="188914"/>
            <a:ext cx="7056437" cy="1938982"/>
          </a:xfrm>
          <a:prstGeom prst="rect">
            <a:avLst/>
          </a:prstGeom>
          <a:noFill/>
        </p:spPr>
        <p:txBody>
          <a:bodyPr lIns="91410" tIns="45706" rIns="91410" bIns="45706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«СИСТЕМА РАБОТЫ ПО ФОРМИРОВАНИЮ У ДЕТЕЙ ДОШКОЛЬНОГО ВОЗРАСТА ОСОЗНАННОГО ПОВЕДЕНИЯ НА УЛИЦЕ, КАК СРЕДСТВО ПРОФИЛАКТИКИ ДОРОЖНО-ТРАНСПОРТНОГО ТРАВМАТИЗМА»</a:t>
            </a:r>
            <a:endParaRPr lang="ru-RU" sz="2400" b="1" dirty="0">
              <a:effectLst>
                <a:outerShdw blurRad="38100" dist="38100" dir="2700000" algn="tl">
                  <a:srgbClr val="1F497D"/>
                </a:outerShdw>
              </a:effectLst>
              <a:latin typeface="Mistral" pitchFamily="66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987675" y="2969732"/>
            <a:ext cx="5329238" cy="92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МБДОУ «Детский сад присмотра и оздоровления детей с туберкулезной интоксикацией № 22»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73" y="2096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404666"/>
            <a:ext cx="8352928" cy="954107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ru-RU" sz="2800" b="1" dirty="0"/>
              <a:t>Три аспекта взаимодействия ребенка с транспортной системой города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451953"/>
            <a:ext cx="2193425" cy="369304"/>
          </a:xfrm>
          <a:prstGeom prst="rect">
            <a:avLst/>
          </a:prstGeom>
        </p:spPr>
        <p:txBody>
          <a:bodyPr wrap="none" lIns="91410" tIns="45706" rIns="91410" bIns="45706">
            <a:spAutoFit/>
          </a:bodyPr>
          <a:lstStyle/>
          <a:p>
            <a:pPr lvl="0"/>
            <a:r>
              <a:rPr lang="ru-RU" b="1" dirty="0"/>
              <a:t>Ребенок-пешеход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1643576"/>
            <a:ext cx="2736304" cy="92330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lvl="0" algn="ctr"/>
            <a:r>
              <a:rPr lang="ru-RU" b="1" dirty="0"/>
              <a:t>Ребенок пассажир городского транспорта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05334" y="3429000"/>
            <a:ext cx="3038665" cy="92330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lvl="0" algn="ctr"/>
            <a:r>
              <a:rPr lang="ru-RU" b="1" dirty="0"/>
              <a:t>Ребенок водитель детских транспортных </a:t>
            </a:r>
            <a:r>
              <a:rPr lang="ru-RU" b="1" dirty="0" smtClean="0"/>
              <a:t>средств</a:t>
            </a:r>
            <a:endParaRPr lang="ru-RU" dirty="0"/>
          </a:p>
        </p:txBody>
      </p:sp>
      <p:pic>
        <p:nvPicPr>
          <p:cNvPr id="5122" name="Picture 2" descr="C:\Users\дом\Desktop\гаи\IMG_0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00" y="2701316"/>
            <a:ext cx="2522799" cy="18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ом\Desktop\гаи\DSC01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35" y="1358773"/>
            <a:ext cx="2643129" cy="198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sadik313.ucoz.net/_ph/1/7055096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1" y="1894253"/>
            <a:ext cx="2949809" cy="19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6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4" y="-3041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9415" y="1043428"/>
            <a:ext cx="7297737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827091" y="297563"/>
            <a:ext cx="7705725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СНИЖЕНИЮ ДЕТСКОГО ДОРОЖНО - ТРАНСПОРТНОГО ТРАВМАТИЗМА С ДЕТЬМИ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дом\Desktop\гаи\IMG_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0" y="3612703"/>
            <a:ext cx="3250694" cy="22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60651"/>
            <a:ext cx="7488832" cy="830968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редметно-развивающая среда  по ознакомлению дошкольников  с ПДД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220"/>
            <a:ext cx="9144000" cy="452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64" y="1109924"/>
            <a:ext cx="3168352" cy="237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дом\Desktop\гаи\IMG_03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33" y="1109924"/>
            <a:ext cx="3746299" cy="49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" y="1340768"/>
            <a:ext cx="4333487" cy="325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06" y="150686"/>
            <a:ext cx="4325283" cy="324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780"/>
            <a:ext cx="9144000" cy="643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463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55776" y="260648"/>
            <a:ext cx="4572000" cy="707886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algn="ctr"/>
            <a:r>
              <a:rPr lang="ru-RU" sz="2000" b="1" dirty="0" smtClean="0"/>
              <a:t>Музыкально-спортивные </a:t>
            </a:r>
            <a:r>
              <a:rPr lang="ru-RU" sz="2000" b="1" dirty="0"/>
              <a:t>и спортивные развлечения и игры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15" y="1628800"/>
            <a:ext cx="3414143" cy="256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17" y="4293096"/>
            <a:ext cx="3088519" cy="231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3418025" cy="256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дом\Desktop\гаи\IMG_17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825" y="4293096"/>
            <a:ext cx="3201522" cy="240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854" y="1196752"/>
            <a:ext cx="3586977" cy="269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516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413160" y="332809"/>
            <a:ext cx="4448782" cy="523220"/>
          </a:xfrm>
          <a:prstGeom prst="rect">
            <a:avLst/>
          </a:prstGeom>
        </p:spPr>
        <p:txBody>
          <a:bodyPr wrap="none" lIns="91410" tIns="45706" rIns="91410" bIns="45706">
            <a:spAutoFit/>
          </a:bodyPr>
          <a:lstStyle/>
          <a:p>
            <a:pPr algn="ctr"/>
            <a:r>
              <a:rPr lang="ru-RU" sz="2800" b="1" dirty="0"/>
              <a:t>Игровая деятельность  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37" y="1196752"/>
            <a:ext cx="3524558" cy="264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дом\Desktop\гаи\IMG_17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37" y="3902040"/>
            <a:ext cx="3591835" cy="269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91" y="4055518"/>
            <a:ext cx="3386640" cy="254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2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0485"/>
            <a:ext cx="3261057" cy="298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68" y="80485"/>
            <a:ext cx="3949029" cy="296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38" y="3678756"/>
            <a:ext cx="3964259" cy="297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788" y="-7771"/>
            <a:ext cx="6903729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5" name="Picture 5" descr="C:\Users\дом\Desktop\гаи\IMG_03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42" y="3789040"/>
            <a:ext cx="323079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51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3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332656"/>
            <a:ext cx="8784976" cy="830997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ru-RU" sz="2400" b="1" dirty="0"/>
              <a:t>Игровая деятельность по ПДД </a:t>
            </a:r>
          </a:p>
          <a:p>
            <a:pPr algn="ctr"/>
            <a:r>
              <a:rPr lang="ru-RU" sz="2400" b="1" dirty="0"/>
              <a:t>на территории детского сада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240359" cy="243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дом\Desktop\гаи\IMG_1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85" y="3311973"/>
            <a:ext cx="2674219" cy="20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гаи\IMG_1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51" y="3341142"/>
            <a:ext cx="2596441" cy="194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м\Desktop\гаи\P11407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05" y="1268760"/>
            <a:ext cx="2273759" cy="17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IMG_009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48" y="1268760"/>
            <a:ext cx="2992951" cy="178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1571190" y="116632"/>
            <a:ext cx="6840760" cy="11829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Акция «Засветись!»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дом\Desktop\гаи\IMG_1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9592"/>
            <a:ext cx="3456384" cy="25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гаи\IMG_1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36559"/>
            <a:ext cx="3431425" cy="25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ом\Desktop\гаи\IMG_1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81" y="3476488"/>
            <a:ext cx="2703637" cy="20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05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http://kaltansolnishko.ucoz.ru/_nw/1/s30216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61" y="4581128"/>
            <a:ext cx="2746217" cy="192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ом\Desktop\гаи\IMG_0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56" y="692696"/>
            <a:ext cx="2786892" cy="209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дом\Desktop\гаи\IMG_1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34" y="908720"/>
            <a:ext cx="2835278" cy="21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дом\Desktop\164413220.37779761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50" y="4581128"/>
            <a:ext cx="2857500" cy="192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4138"/>
            <a:ext cx="2999925" cy="225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49747" y="85085"/>
            <a:ext cx="372000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ПДД в детском творчестве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8888" y="1341441"/>
            <a:ext cx="7885112" cy="475138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953" y="304800"/>
            <a:ext cx="7883525" cy="42386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843215" y="549275"/>
            <a:ext cx="5689600" cy="1200300"/>
          </a:xfrm>
          <a:prstGeom prst="rect">
            <a:avLst/>
          </a:prstGeom>
          <a:noFill/>
        </p:spPr>
        <p:txBody>
          <a:bodyPr lIns="91410" tIns="45706" rIns="91410" bIns="45706">
            <a:spAutoFit/>
          </a:bodyPr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1F497D"/>
                  </a:outerShdw>
                </a:effectLst>
              </a:rPr>
              <a:t>Встал малыш на ноги – он уже пешеход.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1F497D"/>
                  </a:outerShdw>
                </a:effectLst>
              </a:rPr>
              <a:t>Сел ребенок на велосипед – он уже водитель. Поехал в автобусе – он уже пассажир.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1F497D"/>
                  </a:outerShdw>
                </a:effectLst>
              </a:rPr>
              <a:t>И везде его подстерегает опасность.</a:t>
            </a: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8" y="4724403"/>
            <a:ext cx="1979613" cy="188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78" y="2143125"/>
            <a:ext cx="1522413" cy="214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538" y="2082800"/>
            <a:ext cx="158115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6" name="Picture 2" descr="C:\Users\СЫЫФфыа\Desktop\ПДД в групп\DSCN4910.JPG"/>
          <p:cNvPicPr>
            <a:picLocks noChangeAspect="1" noChangeArrowheads="1"/>
          </p:cNvPicPr>
          <p:nvPr/>
        </p:nvPicPr>
        <p:blipFill>
          <a:blip r:embed="rId6"/>
          <a:srcRect t="21667"/>
          <a:stretch>
            <a:fillRect/>
          </a:stretch>
        </p:blipFill>
        <p:spPr bwMode="auto">
          <a:xfrm>
            <a:off x="3348041" y="2205041"/>
            <a:ext cx="3887787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ом\Desktop\гаи\IMG_1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46" y="692696"/>
            <a:ext cx="3504623" cy="274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дом\Desktop\гаи\IMG_0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09" y="1340768"/>
            <a:ext cx="3122258" cy="23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56" y="3922174"/>
            <a:ext cx="3576630" cy="268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84" y="4047426"/>
            <a:ext cx="3242654" cy="243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915816" y="12512"/>
            <a:ext cx="3816424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«Знание – сила!»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2" y="24205"/>
            <a:ext cx="7433848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861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дом\Desktop\гаи\IMG_17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3659581" cy="274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\Desktop\гаи\IMG_1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98430"/>
            <a:ext cx="3563579" cy="26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м\Desktop\гаи\IMG_1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91" y="3435788"/>
            <a:ext cx="3058332" cy="22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1547664" y="172885"/>
            <a:ext cx="648072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«Конкурсы, викторины»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1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12446942"/>
              </p:ext>
            </p:extLst>
          </p:nvPr>
        </p:nvGraphicFramePr>
        <p:xfrm>
          <a:off x="2843808" y="16288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1760" y="277197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Уровень освоения программы по ПДД «Три чудесных цвета»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77" y="104265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115617" y="333377"/>
            <a:ext cx="7909322" cy="70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СНИЖЕНИЮ ДЕТСКОГО ДОРОЖНО - ТРАНСПОРТНОГО ТРАВМАТИЗМА С РОДИТЕЛЯМИ</a:t>
            </a:r>
          </a:p>
        </p:txBody>
      </p:sp>
      <p:sp>
        <p:nvSpPr>
          <p:cNvPr id="3" name="Выноска со стрелкой вверх 2"/>
          <p:cNvSpPr/>
          <p:nvPr/>
        </p:nvSpPr>
        <p:spPr>
          <a:xfrm>
            <a:off x="4140547" y="4797152"/>
            <a:ext cx="2520280" cy="1872208"/>
          </a:xfrm>
          <a:prstGeom prst="upArrowCallou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Формы работы с родителями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123728" y="3914265"/>
            <a:ext cx="2191219" cy="1008112"/>
          </a:xfrm>
          <a:prstGeom prst="wedgeRoundRectCallout">
            <a:avLst>
              <a:gd name="adj1" fmla="val 48717"/>
              <a:gd name="adj2" fmla="val 89986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/>
              <a:t>Оформление информационных материалов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692275" y="2420888"/>
            <a:ext cx="2448272" cy="1008112"/>
          </a:xfrm>
          <a:prstGeom prst="wedgeRoundRectCallout">
            <a:avLst>
              <a:gd name="adj1" fmla="val 75368"/>
              <a:gd name="adj2" fmla="val 124344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Анкетирование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289860" y="1196752"/>
            <a:ext cx="2448272" cy="1090296"/>
          </a:xfrm>
          <a:prstGeom prst="wedgeRoundRectCallout">
            <a:avLst>
              <a:gd name="adj1" fmla="val 31229"/>
              <a:gd name="adj2" fmla="val 18196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Родительские собрания, конференции </a:t>
            </a:r>
            <a:r>
              <a:rPr lang="ru-RU" b="1" i="1" dirty="0"/>
              <a:t>и </a:t>
            </a:r>
            <a:r>
              <a:rPr lang="ru-RU" b="1" i="1" dirty="0" smtClean="0"/>
              <a:t>консультации </a:t>
            </a:r>
            <a:endParaRPr lang="ru-RU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5868144" y="1275813"/>
            <a:ext cx="2448272" cy="1008112"/>
          </a:xfrm>
          <a:prstGeom prst="wedgeRoundRectCallout">
            <a:avLst>
              <a:gd name="adj1" fmla="val -52523"/>
              <a:gd name="adj2" fmla="val 186187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Массовые мероприятия с детьми</a:t>
            </a:r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660826" y="2525153"/>
            <a:ext cx="2387481" cy="1008112"/>
          </a:xfrm>
          <a:prstGeom prst="wedgeRoundRectCallout">
            <a:avLst>
              <a:gd name="adj1" fmla="val -77408"/>
              <a:gd name="adj2" fmla="val 129841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Участию </a:t>
            </a:r>
            <a:r>
              <a:rPr lang="ru-RU" b="1" i="1" dirty="0"/>
              <a:t>в </a:t>
            </a:r>
            <a:r>
              <a:rPr lang="ru-RU" b="1" i="1" dirty="0" smtClean="0"/>
              <a:t>конкурсах </a:t>
            </a:r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677891" y="4005064"/>
            <a:ext cx="2448272" cy="1182960"/>
          </a:xfrm>
          <a:prstGeom prst="wedgeRoundRectCallout">
            <a:avLst>
              <a:gd name="adj1" fmla="val -57050"/>
              <a:gd name="adj2" fmla="val 7653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/>
              <a:t>Разработка маршрутов путешествия по городу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2138287" y="111457"/>
            <a:ext cx="468052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Полезная  информация по ПДД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дом\Desktop\гаи\IMG_1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06" y="3703309"/>
            <a:ext cx="2381226" cy="17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ом\Desktop\гаи\IMG_1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25" y="3703309"/>
            <a:ext cx="2335785" cy="1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ом\Desktop\гаи\IMG_17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75" y="1050848"/>
            <a:ext cx="3223876" cy="24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дом\Desktop\гаи\IMG_17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08" y="1104760"/>
            <a:ext cx="3080122" cy="231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F:\здоровьесбережение\DSC0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54231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дом\Desktop\гаи\IMG_0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458841" cy="25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513477" cy="26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1571190" y="116632"/>
            <a:ext cx="6840760" cy="11829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Акция «Детское автокресло – безопасность ребенка!»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дом\Desktop\гаи\IMG_1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57" y="3089471"/>
            <a:ext cx="2921285" cy="21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ом\Desktop\гаи\IMG_1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7" y="1124744"/>
            <a:ext cx="3323534" cy="30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http://d19109.edu35.ru/images/eff45bdb07f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92" y="332656"/>
            <a:ext cx="2639616" cy="19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0012-005-Vystavka-risunko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0808"/>
            <a:ext cx="3078163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090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СОТРУДНИЧЕСТВО  С  СОЦИУМОМ</a:t>
            </a:r>
            <a:endParaRPr lang="ru-RU" sz="28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05700805"/>
              </p:ext>
            </p:extLst>
          </p:nvPr>
        </p:nvGraphicFramePr>
        <p:xfrm>
          <a:off x="1259632" y="783868"/>
          <a:ext cx="6696744" cy="4677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 4"/>
          <p:cNvSpPr/>
          <p:nvPr/>
        </p:nvSpPr>
        <p:spPr>
          <a:xfrm>
            <a:off x="3923928" y="2708920"/>
            <a:ext cx="1418456" cy="12961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МБДОУ №22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дом\Desktop\гаи\IMG_1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9" y="188640"/>
            <a:ext cx="3775212" cy="28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5186"/>
            <a:ext cx="4897985" cy="275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дом\Desktop\гаи\IMG_17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250283" cy="243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8888" y="1341441"/>
            <a:ext cx="7885112" cy="475138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953" y="304800"/>
            <a:ext cx="7883525" cy="42386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4652963"/>
            <a:ext cx="1979612" cy="188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TextBox 12"/>
          <p:cNvSpPr txBox="1"/>
          <p:nvPr/>
        </p:nvSpPr>
        <p:spPr>
          <a:xfrm>
            <a:off x="2627313" y="333378"/>
            <a:ext cx="5257800" cy="1477299"/>
          </a:xfrm>
          <a:prstGeom prst="rect">
            <a:avLst/>
          </a:prstGeom>
          <a:noFill/>
        </p:spPr>
        <p:txBody>
          <a:bodyPr lIns="91410" tIns="45706" rIns="91410" bIns="45706">
            <a:spAutoFit/>
          </a:bodyPr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1F497D"/>
                  </a:outerShdw>
                </a:effectLst>
              </a:rPr>
              <a:t>Социальная острота проблемы диктует необходимость разработки и внедрения программ, профилактических мероприятий по предотвращению увеличения количества ДТП с участием детей.</a:t>
            </a:r>
            <a:r>
              <a:rPr lang="ru-RU" b="1"/>
              <a:t> </a:t>
            </a:r>
          </a:p>
        </p:txBody>
      </p:sp>
      <p:pic>
        <p:nvPicPr>
          <p:cNvPr id="15368" name="Picture 8" descr="img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6" y="1916116"/>
            <a:ext cx="4752975" cy="3565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04664"/>
            <a:ext cx="806489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/>
              <a:t> </a:t>
            </a:r>
            <a:r>
              <a:rPr lang="ru-RU" sz="2800" b="1" u="sng" dirty="0">
                <a:solidFill>
                  <a:srgbClr val="FFFF00"/>
                </a:solidFill>
              </a:rPr>
              <a:t>Данная система работы позволяет :</a:t>
            </a:r>
            <a:endParaRPr lang="ru-RU" sz="2800" b="1" dirty="0">
              <a:solidFill>
                <a:srgbClr val="FFFF00"/>
              </a:solidFill>
            </a:endParaRPr>
          </a:p>
          <a:p>
            <a:pPr lvl="0"/>
            <a:r>
              <a:rPr lang="ru-RU" dirty="0" smtClean="0"/>
              <a:t>-</a:t>
            </a:r>
            <a:r>
              <a:rPr lang="ru-RU" dirty="0"/>
              <a:t> </a:t>
            </a:r>
            <a:r>
              <a:rPr lang="ru-RU" b="1" dirty="0" smtClean="0"/>
              <a:t>комплексно </a:t>
            </a:r>
            <a:r>
              <a:rPr lang="ru-RU" b="1" dirty="0"/>
              <a:t>решать задачи обучения детей безопасному поведению  на дорогах, </a:t>
            </a:r>
          </a:p>
          <a:p>
            <a:pPr lvl="0"/>
            <a:r>
              <a:rPr lang="ru-RU" b="1" dirty="0" smtClean="0"/>
              <a:t>- воспитывать </a:t>
            </a:r>
            <a:r>
              <a:rPr lang="ru-RU" b="1" dirty="0"/>
              <a:t>дисциплинированность и сознательное выполнение правил дорожного движения, </a:t>
            </a:r>
            <a:r>
              <a:rPr lang="ru-RU" b="1" dirty="0" smtClean="0"/>
              <a:t>культуру </a:t>
            </a:r>
            <a:r>
              <a:rPr lang="ru-RU" b="1" dirty="0"/>
              <a:t>поведения </a:t>
            </a:r>
            <a:r>
              <a:rPr lang="ru-RU" b="1" dirty="0" smtClean="0"/>
              <a:t> </a:t>
            </a:r>
            <a:r>
              <a:rPr lang="ru-RU" b="1" dirty="0"/>
              <a:t>в </a:t>
            </a:r>
            <a:r>
              <a:rPr lang="ru-RU" b="1" dirty="0" err="1"/>
              <a:t>дорожно</a:t>
            </a:r>
            <a:r>
              <a:rPr lang="ru-RU" b="1" dirty="0"/>
              <a:t>–транспортной среде.</a:t>
            </a:r>
          </a:p>
        </p:txBody>
      </p:sp>
      <p:pic>
        <p:nvPicPr>
          <p:cNvPr id="4" name="Picture 6" descr="DSC002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81975"/>
            <a:ext cx="4098032" cy="30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7848" y="5269873"/>
            <a:ext cx="745232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FFFF00"/>
                </a:solidFill>
              </a:rPr>
              <a:t>Всегда  нужно помнить,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FFFF00"/>
                </a:solidFill>
              </a:rPr>
              <a:t>что жизнь, здоровье и безопасность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FFFF00"/>
                </a:solidFill>
              </a:rPr>
              <a:t>дошкольника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FFFF00"/>
                </a:solidFill>
              </a:rPr>
              <a:t>полностью зависят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FFFF00"/>
                </a:solidFill>
              </a:rPr>
              <a:t> от окружающих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FFFF00"/>
                </a:solidFill>
              </a:rPr>
              <a:t>его взрослых!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2656" y="11075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56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1441"/>
            <a:ext cx="9144000" cy="388778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8177" y="188913"/>
            <a:ext cx="5256213" cy="1200318"/>
          </a:xfrm>
          <a:prstGeom prst="rect">
            <a:avLst/>
          </a:prstGeom>
          <a:noFill/>
        </p:spPr>
        <p:txBody>
          <a:bodyPr lIns="91410" tIns="45706" rIns="91410" bIns="45706">
            <a:spAutoFit/>
          </a:bodyPr>
          <a:lstStyle/>
          <a:p>
            <a:pPr algn="ctr"/>
            <a:r>
              <a:rPr lang="ru-RU" sz="2400" b="1">
                <a:effectLst>
                  <a:outerShdw blurRad="38100" dist="38100" dir="2700000" algn="tl">
                    <a:srgbClr val="1F497D"/>
                  </a:outerShdw>
                </a:effectLst>
              </a:rPr>
              <a:t>Программа МБДОУ № 22 </a:t>
            </a:r>
          </a:p>
          <a:p>
            <a:pPr algn="ctr"/>
            <a:r>
              <a:rPr lang="ru-RU" sz="2400" b="1">
                <a:effectLst>
                  <a:outerShdw blurRad="38100" dist="38100" dir="2700000" algn="tl">
                    <a:srgbClr val="1F497D"/>
                  </a:outerShdw>
                </a:effectLst>
              </a:rPr>
              <a:t> </a:t>
            </a: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«Три чудесных цвета»</a:t>
            </a:r>
            <a:b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50825" y="1125541"/>
            <a:ext cx="4465638" cy="26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/>
          <a:p>
            <a:pPr algn="ctr"/>
            <a:r>
              <a:rPr lang="ru-RU">
                <a:effectLst>
                  <a:outerShdw blurRad="38100" dist="38100" dir="2700000" algn="tl">
                    <a:srgbClr val="1F497D"/>
                  </a:outerShdw>
                </a:effectLst>
              </a:rPr>
              <a:t> </a:t>
            </a:r>
            <a:r>
              <a:rPr lang="ru-RU" sz="2000" b="1">
                <a:effectLst>
                  <a:outerShdw blurRad="38100" dist="38100" dir="2700000" algn="tl">
                    <a:srgbClr val="1F497D"/>
                  </a:outerShdw>
                </a:effectLst>
              </a:rPr>
              <a:t>ЦЕЛЬ ПРОГРАММЫ: </a:t>
            </a:r>
          </a:p>
          <a:p>
            <a:pPr algn="ctr"/>
            <a:r>
              <a:rPr lang="ru-RU">
                <a:effectLst>
                  <a:outerShdw blurRad="38100" dist="38100" dir="2700000" algn="tl">
                    <a:srgbClr val="1F497D"/>
                  </a:outerShdw>
                </a:effectLst>
              </a:rPr>
              <a:t>Создание в ДОУ условий, оптимально обеспечивающих процесс обучения воспитанников правилам дорожного движения и формирование у них необходимых умений и навыков; выработке положительных, устойчивых привычек безопасного поведения на улицах города.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9962" y="1230840"/>
            <a:ext cx="323652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029325"/>
            <a:ext cx="9144000" cy="42386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9525" y="304800"/>
            <a:ext cx="9144000" cy="42386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27088" y="188914"/>
            <a:ext cx="76327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>
            <a:spAutoFit/>
          </a:bodyPr>
          <a:lstStyle/>
          <a:p>
            <a:r>
              <a:rPr lang="ru-RU" sz="3200" b="1" dirty="0"/>
              <a:t>ЗАДАЧИ: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>
                <a:solidFill>
                  <a:srgbClr val="FFC000"/>
                </a:solidFill>
              </a:rPr>
              <a:t>• </a:t>
            </a:r>
            <a:r>
              <a:rPr lang="ru-RU" sz="2000" dirty="0">
                <a:solidFill>
                  <a:srgbClr val="FFC000"/>
                </a:solidFill>
              </a:rPr>
              <a:t>Сохранение здоровья и жизни детей;</a:t>
            </a:r>
          </a:p>
          <a:p>
            <a:r>
              <a:rPr lang="ru-RU" sz="2000" dirty="0">
                <a:solidFill>
                  <a:srgbClr val="FFC000"/>
                </a:solidFill>
              </a:rPr>
              <a:t> • Предупреждение дорожно-транспортного травматизма;</a:t>
            </a:r>
          </a:p>
          <a:p>
            <a:r>
              <a:rPr lang="ru-RU" sz="2000" dirty="0">
                <a:solidFill>
                  <a:srgbClr val="FFC000"/>
                </a:solidFill>
              </a:rPr>
              <a:t> • Поиск новых направлений совместной деятельности с ГИБДД, родителями, общественными организациями по профилактике детского дорожно-транспортного травматизма. </a:t>
            </a:r>
          </a:p>
          <a:p>
            <a:r>
              <a:rPr lang="ru-RU" sz="2000" dirty="0">
                <a:solidFill>
                  <a:srgbClr val="FFC000"/>
                </a:solidFill>
              </a:rPr>
              <a:t>• Расширение кругозора детей в области изучения правил дорожного движения. </a:t>
            </a:r>
          </a:p>
          <a:p>
            <a:r>
              <a:rPr lang="ru-RU" sz="2000" dirty="0">
                <a:solidFill>
                  <a:srgbClr val="FFC000"/>
                </a:solidFill>
              </a:rPr>
              <a:t>• Создание в ДОУ предметно – развивающей среды по данной проблеме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ьная выноска 5"/>
          <p:cNvSpPr/>
          <p:nvPr/>
        </p:nvSpPr>
        <p:spPr>
          <a:xfrm>
            <a:off x="323528" y="1041229"/>
            <a:ext cx="2592288" cy="864096"/>
          </a:xfrm>
          <a:prstGeom prst="wedgeEllipseCallout">
            <a:avLst>
              <a:gd name="adj1" fmla="val 91402"/>
              <a:gd name="adj2" fmla="val 929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Возрастной </a:t>
            </a:r>
            <a:r>
              <a:rPr lang="ru-RU" b="1" dirty="0" err="1"/>
              <a:t>адресованности</a:t>
            </a:r>
            <a:r>
              <a:rPr lang="ru-RU" b="1" dirty="0"/>
              <a:t> </a:t>
            </a:r>
            <a:endParaRPr lang="ru-RU" dirty="0"/>
          </a:p>
        </p:txBody>
      </p:sp>
      <p:sp>
        <p:nvSpPr>
          <p:cNvPr id="7" name="Овальная выноска 6"/>
          <p:cNvSpPr/>
          <p:nvPr/>
        </p:nvSpPr>
        <p:spPr>
          <a:xfrm>
            <a:off x="5076056" y="3645024"/>
            <a:ext cx="2160240" cy="864096"/>
          </a:xfrm>
          <a:prstGeom prst="wedgeEllipseCallout">
            <a:avLst>
              <a:gd name="adj1" fmla="val -31736"/>
              <a:gd name="adj2" fmla="val -11547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Интеграции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5969287" y="1001688"/>
            <a:ext cx="2160240" cy="864096"/>
          </a:xfrm>
          <a:prstGeom prst="wedgeEllipseCallout">
            <a:avLst>
              <a:gd name="adj1" fmla="val -65086"/>
              <a:gd name="adj2" fmla="val 110601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Наглядности</a:t>
            </a:r>
            <a:endParaRPr lang="ru-RU" dirty="0"/>
          </a:p>
        </p:txBody>
      </p:sp>
      <p:sp>
        <p:nvSpPr>
          <p:cNvPr id="11" name="Овальная выноска 10"/>
          <p:cNvSpPr/>
          <p:nvPr/>
        </p:nvSpPr>
        <p:spPr>
          <a:xfrm>
            <a:off x="179512" y="2311298"/>
            <a:ext cx="2736304" cy="865553"/>
          </a:xfrm>
          <a:prstGeom prst="wedgeEllipseCallout">
            <a:avLst>
              <a:gd name="adj1" fmla="val 71116"/>
              <a:gd name="adj2" fmla="val 79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Дифференциро</a:t>
            </a:r>
            <a:r>
              <a:rPr lang="ru-RU" b="1" dirty="0" smtClean="0"/>
              <a:t>-ванного </a:t>
            </a:r>
            <a:r>
              <a:rPr lang="ru-RU" b="1" dirty="0"/>
              <a:t>подхода </a:t>
            </a:r>
            <a:endParaRPr lang="ru-RU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6516216" y="2312756"/>
            <a:ext cx="2304256" cy="864096"/>
          </a:xfrm>
          <a:prstGeom prst="wedgeEllipseCallout">
            <a:avLst>
              <a:gd name="adj1" fmla="val -83043"/>
              <a:gd name="adj2" fmla="val 127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Деятельности</a:t>
            </a:r>
            <a:endParaRPr lang="ru-RU" dirty="0"/>
          </a:p>
        </p:txBody>
      </p:sp>
      <p:sp>
        <p:nvSpPr>
          <p:cNvPr id="13" name="Овальная выноска 12"/>
          <p:cNvSpPr/>
          <p:nvPr/>
        </p:nvSpPr>
        <p:spPr>
          <a:xfrm>
            <a:off x="2771799" y="642182"/>
            <a:ext cx="3182207" cy="864096"/>
          </a:xfrm>
          <a:prstGeom prst="wedgeEllipseCallout">
            <a:avLst>
              <a:gd name="adj1" fmla="val 8669"/>
              <a:gd name="adj2" fmla="val 12503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Последовательности</a:t>
            </a:r>
            <a:endParaRPr lang="ru-RU" dirty="0"/>
          </a:p>
        </p:txBody>
      </p:sp>
      <p:sp>
        <p:nvSpPr>
          <p:cNvPr id="2" name="Овальная выноска 1"/>
          <p:cNvSpPr/>
          <p:nvPr/>
        </p:nvSpPr>
        <p:spPr>
          <a:xfrm>
            <a:off x="3491880" y="2285194"/>
            <a:ext cx="2262692" cy="864096"/>
          </a:xfrm>
          <a:prstGeom prst="wedgeEllipseCallout">
            <a:avLst>
              <a:gd name="adj1" fmla="val -16985"/>
              <a:gd name="adj2" fmla="val 448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Принципы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2051720" y="3811845"/>
            <a:ext cx="2822166" cy="864096"/>
          </a:xfrm>
          <a:prstGeom prst="wedgeEllipseCallout">
            <a:avLst>
              <a:gd name="adj1" fmla="val 36888"/>
              <a:gd name="adj2" fmla="val -11387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Преемственности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7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547019" y="3975"/>
            <a:ext cx="7057429" cy="101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0" tIns="45706" rIns="91410" bIns="45706" anchor="ctr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СНИЖЕНИЮ ДЕТСКОГО ДОРОЖНО - ТРАНСПОРТНОГО ТРАВМАТИЗМА С ПЕДАГОГАМИ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7" y="3975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6906538" y="1174757"/>
            <a:ext cx="1873250" cy="719137"/>
          </a:xfrm>
          <a:prstGeom prst="wedgeRoundRectCallout">
            <a:avLst>
              <a:gd name="adj1" fmla="val -52968"/>
              <a:gd name="adj2" fmla="val 7428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algn="ctr"/>
            <a:r>
              <a:rPr lang="ru-RU"/>
              <a:t>Проектная деятельность</a:t>
            </a: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4947972" y="1268416"/>
            <a:ext cx="1873250" cy="609600"/>
          </a:xfrm>
          <a:prstGeom prst="wedgeRoundRectCallout">
            <a:avLst>
              <a:gd name="adj1" fmla="val -21778"/>
              <a:gd name="adj2" fmla="val 11406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algn="ctr"/>
            <a:r>
              <a:rPr lang="ru-RU"/>
              <a:t>Консультации</a:t>
            </a: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527959" y="1174757"/>
            <a:ext cx="2016125" cy="936625"/>
          </a:xfrm>
          <a:prstGeom prst="wedgeRoundRectCallout">
            <a:avLst>
              <a:gd name="adj1" fmla="val 52991"/>
              <a:gd name="adj2" fmla="val 8440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algn="ctr"/>
            <a:r>
              <a:rPr lang="ru-RU"/>
              <a:t>Открытые просмотры НОД</a:t>
            </a: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250828" y="2463916"/>
            <a:ext cx="2087563" cy="647700"/>
          </a:xfrm>
          <a:prstGeom prst="wedgeRoundRectCallout">
            <a:avLst>
              <a:gd name="adj1" fmla="val 53116"/>
              <a:gd name="adj2" fmla="val 10588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algn="ctr"/>
            <a:r>
              <a:rPr lang="ru-RU"/>
              <a:t>Педагогические советы</a:t>
            </a:r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7092953" y="2133600"/>
            <a:ext cx="1800225" cy="719138"/>
          </a:xfrm>
          <a:prstGeom prst="wedgeRoundRectCallout">
            <a:avLst>
              <a:gd name="adj1" fmla="val -52116"/>
              <a:gd name="adj2" fmla="val 8907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algn="ctr"/>
            <a:r>
              <a:rPr lang="ru-RU"/>
              <a:t>Семинары-практикумы</a:t>
            </a: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7092953" y="3284538"/>
            <a:ext cx="1763713" cy="609600"/>
          </a:xfrm>
          <a:prstGeom prst="wedgeRoundRectCallout">
            <a:avLst>
              <a:gd name="adj1" fmla="val -56481"/>
              <a:gd name="adj2" fmla="val 8958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algn="ctr"/>
            <a:r>
              <a:rPr lang="ru-RU"/>
              <a:t>Контроль</a:t>
            </a: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2555875" y="2924178"/>
            <a:ext cx="4248150" cy="1657350"/>
          </a:xfrm>
          <a:prstGeom prst="upArrowCallout">
            <a:avLst>
              <a:gd name="adj1" fmla="val 64080"/>
              <a:gd name="adj2" fmla="val 6408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 algn="ctr"/>
            <a:r>
              <a:rPr lang="ru-RU" sz="2800" b="1"/>
              <a:t>Формы организации</a:t>
            </a: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2601965" y="1268416"/>
            <a:ext cx="2087563" cy="576262"/>
          </a:xfrm>
          <a:prstGeom prst="wedgeRoundRectCallout">
            <a:avLst>
              <a:gd name="adj1" fmla="val -16690"/>
              <a:gd name="adj2" fmla="val 11336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algn="ctr"/>
            <a:r>
              <a:rPr lang="ru-RU"/>
              <a:t>Анкетирование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72" y="3861048"/>
            <a:ext cx="2393256" cy="179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7" y="476672"/>
            <a:ext cx="4176463" cy="313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36" y="493607"/>
            <a:ext cx="4181764" cy="313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240" y="263385"/>
            <a:ext cx="2069256" cy="1695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190" y="3067193"/>
            <a:ext cx="2648160" cy="1795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892" y="3693231"/>
            <a:ext cx="1685564" cy="2339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4445" y="96075"/>
            <a:ext cx="1701774" cy="24758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8803" y="96074"/>
            <a:ext cx="1719515" cy="24758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4670" y="2172703"/>
            <a:ext cx="179568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512" y="189282"/>
            <a:ext cx="1816250" cy="2599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</p:pic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2778350" y="2707847"/>
            <a:ext cx="4316320" cy="9020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lIns="0" tIns="20571" rIns="0" bIns="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eaLnBrk="1"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ru-RU" altLang="ru-RU" sz="3300" b="1" dirty="0" smtClean="0">
                <a:solidFill>
                  <a:srgbClr val="CC0000"/>
                </a:solidFill>
                <a:latin typeface="Times New Roman" pitchFamily="16" charset="0"/>
                <a:ea typeface="ＭＳ Ｐ明朝" pitchFamily="16" charset="-128"/>
              </a:rPr>
              <a:t>Методическое</a:t>
            </a:r>
          </a:p>
          <a:p>
            <a:pPr algn="ctr" defTabSz="407484" eaLnBrk="1"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ru-RU" altLang="ru-RU" sz="3300" b="1" dirty="0" smtClean="0">
                <a:solidFill>
                  <a:srgbClr val="CC0000"/>
                </a:solidFill>
                <a:latin typeface="Times New Roman" pitchFamily="16" charset="0"/>
                <a:ea typeface="ＭＳ Ｐ明朝" pitchFamily="16" charset="-128"/>
              </a:rPr>
              <a:t>обеспечение по ПДД</a:t>
            </a:r>
            <a:endParaRPr lang="ru-RU" altLang="ru-RU" sz="3300" b="1" dirty="0">
              <a:solidFill>
                <a:srgbClr val="CC0000"/>
              </a:solidFill>
              <a:latin typeface="Times New Roman" pitchFamily="16" charset="0"/>
              <a:ea typeface="ＭＳ Ｐ明朝" pitchFamily="16" charset="-12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3899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716974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ＭＳ Ｐ明朝"/>
        <a:cs typeface=""/>
      </a:majorFont>
      <a:minorFont>
        <a:latin typeface="Times New Roman"/>
        <a:ea typeface="ＭＳ Ｐ明朝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</TotalTime>
  <Words>396</Words>
  <Application>Microsoft Office PowerPoint</Application>
  <PresentationFormat>Экран (4:3)</PresentationFormat>
  <Paragraphs>77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дом</cp:lastModifiedBy>
  <cp:revision>165</cp:revision>
  <dcterms:created xsi:type="dcterms:W3CDTF">2014-07-15T15:51:57Z</dcterms:created>
  <dcterms:modified xsi:type="dcterms:W3CDTF">2016-11-11T09:09:30Z</dcterms:modified>
</cp:coreProperties>
</file>