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3" r:id="rId3"/>
    <p:sldId id="292" r:id="rId4"/>
    <p:sldId id="265" r:id="rId5"/>
    <p:sldId id="286" r:id="rId6"/>
    <p:sldId id="304" r:id="rId7"/>
    <p:sldId id="269" r:id="rId8"/>
    <p:sldId id="297" r:id="rId9"/>
    <p:sldId id="298" r:id="rId10"/>
    <p:sldId id="299" r:id="rId11"/>
    <p:sldId id="283" r:id="rId12"/>
    <p:sldId id="290" r:id="rId13"/>
    <p:sldId id="291" r:id="rId14"/>
    <p:sldId id="300" r:id="rId15"/>
    <p:sldId id="294" r:id="rId16"/>
    <p:sldId id="296" r:id="rId17"/>
    <p:sldId id="268" r:id="rId18"/>
    <p:sldId id="301" r:id="rId19"/>
    <p:sldId id="267" r:id="rId20"/>
    <p:sldId id="302" r:id="rId21"/>
    <p:sldId id="303" r:id="rId22"/>
    <p:sldId id="273" r:id="rId23"/>
    <p:sldId id="277" r:id="rId24"/>
    <p:sldId id="276" r:id="rId25"/>
    <p:sldId id="279" r:id="rId26"/>
    <p:sldId id="295" r:id="rId27"/>
    <p:sldId id="25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0C681A-400D-4A11-A3E8-24DCE5841E6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B27A54-D009-4426-84BE-320DEB6BDE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51216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«Безопасное поведение весной на дороге»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320480" cy="266429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pPr algn="l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Иванова Наталья Юрьевна,</a:t>
            </a:r>
          </a:p>
          <a:p>
            <a:pPr algn="l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«СОШ№17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384375" cy="292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44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115212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Катание на велосипедах, мопедах, скутерах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704850"/>
            <a:ext cx="7355160" cy="4921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Возможные опасные ситуации с детьми</a:t>
            </a:r>
            <a:endParaRPr lang="ru-RU" sz="3200" dirty="0"/>
          </a:p>
        </p:txBody>
      </p:sp>
      <p:pic>
        <p:nvPicPr>
          <p:cNvPr id="48130" name="Picture 2" descr="http://st.cherinfo.ru/pages/2012/03/28/velosipedisti-1.JPG.zoom.250.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420888"/>
            <a:ext cx="4235765" cy="3168352"/>
          </a:xfrm>
          <a:prstGeom prst="rect">
            <a:avLst/>
          </a:prstGeom>
          <a:noFill/>
        </p:spPr>
      </p:pic>
      <p:pic>
        <p:nvPicPr>
          <p:cNvPr id="48132" name="Picture 4" descr="https://cdn3.img.ria.ru/images/75980/22/75980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4577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692696"/>
            <a:ext cx="7756263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 приходом весны на дорогах увеличивается количество дорожно-транспортных происшествий, особенно с участием двухколесных транспортных средств (велосипедистов, мотоциклистов и др.).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3672408" cy="46805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Управлять велосипедом, при движении по дорогам разрешается лицам не моложе 14 лет, а мопедом — не моложе 16 </a:t>
            </a:r>
            <a:r>
              <a:rPr lang="ru-RU" dirty="0" smtClean="0"/>
              <a:t>лет, при наличии водительского удостоверения категории «В». </a:t>
            </a:r>
            <a:endParaRPr lang="ru-RU" dirty="0" smtClean="0"/>
          </a:p>
          <a:p>
            <a:r>
              <a:rPr lang="ru-RU" dirty="0" smtClean="0"/>
              <a:t>Нельзя ездить, не держась за руль хотя бы одной рукой;</a:t>
            </a:r>
          </a:p>
          <a:p>
            <a:r>
              <a:rPr lang="ru-RU" dirty="0" smtClean="0"/>
              <a:t>Нельзя перевозить пассажиров, кроме ребенка в возрасте до 7 лет на дополнительном сиденье, оборудованном надежными подножками;</a:t>
            </a:r>
          </a:p>
          <a:p>
            <a:r>
              <a:rPr lang="ru-RU" dirty="0" smtClean="0"/>
              <a:t>Нельзя перевозить груз, который выступает более чем на 0,5 м по длине или ширине за габариты, или груз, мешающий </a:t>
            </a:r>
            <a:r>
              <a:rPr lang="ru-RU" dirty="0" smtClean="0"/>
              <a:t>управлению.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http://greenbelarus.info/files/59d381940ff603cd5ad444d293d777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17646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Где тогда можно кататься на велосипеде?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У каждого дома есть рядом огороженная территория детского сада или школы.</a:t>
            </a:r>
          </a:p>
          <a:p>
            <a:r>
              <a:rPr lang="ru-RU" dirty="0" smtClean="0"/>
              <a:t>Если на ночь не закрывается территории, то вы можете использовать их для катания на велосипеде. Возможно, кто-то из вас живет рядом с прекрасным парком - там не ездят автомобили. Если в них есть хорошие дорожки - вы можете кататься в парках.</a:t>
            </a:r>
          </a:p>
          <a:p>
            <a:r>
              <a:rPr lang="ru-RU" dirty="0" smtClean="0"/>
              <a:t>Во дворах  </a:t>
            </a:r>
            <a:r>
              <a:rPr lang="ru-RU" dirty="0" smtClean="0"/>
              <a:t>дома на детской площадке, а не по проезжей части.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Соблюдайте эти нехитрые Правила и тогда поездка на велосипеде станет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прекрасным удовольствием!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ds33.detkin-club.ru/editor/1878/images/d0930acc20de978b4b6e395f682a8f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312368" cy="4094486"/>
          </a:xfrm>
          <a:prstGeom prst="rect">
            <a:avLst/>
          </a:prstGeom>
          <a:noFill/>
        </p:spPr>
      </p:pic>
      <p:pic>
        <p:nvPicPr>
          <p:cNvPr id="1030" name="Picture 6" descr="https://media.giphy.com/media/jx2zBGXfdimPK/giph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2808312" cy="4156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859216" cy="6366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Возможные опасные ситуации с детьми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12241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Посещение магазинов, внешкольных учреждений без соблюдения ПДД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2636912"/>
            <a:ext cx="7859216" cy="3718012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47106" name="Picture 2" descr="https://im0-tub-ru.yandex.net/i?id=1c49b69952ac5c7b4d5d617dfe3753b4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176690" cy="2376264"/>
          </a:xfrm>
          <a:prstGeom prst="rect">
            <a:avLst/>
          </a:prstGeom>
          <a:noFill/>
        </p:spPr>
      </p:pic>
      <p:pic>
        <p:nvPicPr>
          <p:cNvPr id="47108" name="Picture 4" descr="https://avatars.mds.yandex.net/get-pdb/33827/4ffc1ea3-23ab-48b6-992e-b1695e40e172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551660" cy="3456384"/>
          </a:xfrm>
          <a:prstGeom prst="rect">
            <a:avLst/>
          </a:prstGeom>
          <a:noFill/>
        </p:spPr>
      </p:pic>
      <p:pic>
        <p:nvPicPr>
          <p:cNvPr id="47110" name="Picture 6" descr="http://капитал-закамье.рф/wp-content/uploads/2016/11/1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84984"/>
            <a:ext cx="367470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Некоторые климатические особенности сезона- весной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Колебания температуры</a:t>
            </a:r>
          </a:p>
          <a:p>
            <a:r>
              <a:rPr lang="ru-RU" dirty="0" smtClean="0"/>
              <a:t>Снег с дождем</a:t>
            </a:r>
          </a:p>
          <a:p>
            <a:r>
              <a:rPr lang="ru-RU" dirty="0" smtClean="0"/>
              <a:t>Туманы</a:t>
            </a:r>
          </a:p>
          <a:p>
            <a:r>
              <a:rPr lang="ru-RU" dirty="0" smtClean="0"/>
              <a:t>Оттепели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293096"/>
            <a:ext cx="4752528" cy="20618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uraldaily.ru/sites/default/files/foto/can-out-state-hardship-license_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4762500" cy="3171825"/>
          </a:xfrm>
          <a:prstGeom prst="rect">
            <a:avLst/>
          </a:prstGeom>
          <a:noFill/>
        </p:spPr>
      </p:pic>
      <p:pic>
        <p:nvPicPr>
          <p:cNvPr id="1032" name="Picture 8" descr="http://avtoservis58.ru/wp-content/uploads/2014/02/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4392488" cy="2294713"/>
          </a:xfrm>
          <a:prstGeom prst="rect">
            <a:avLst/>
          </a:prstGeom>
          <a:noFill/>
        </p:spPr>
      </p:pic>
      <p:pic>
        <p:nvPicPr>
          <p:cNvPr id="1034" name="Picture 10" descr="http://www.klich.by/wp-content/uploads/2017/11/12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960440" cy="2390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ds04.infourok.ru/uploads/ex/0fe0/00009897-dba11f1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779096" cy="5040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Дорожная обстановка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888432" cy="4320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dirty="0" smtClean="0"/>
              <a:t>Лужи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02919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2292" name="Picture 4" descr="http://adalin.mospsy.ru/img6/vesna09.JPG"/>
          <p:cNvPicPr>
            <a:picLocks noChangeAspect="1" noChangeArrowheads="1"/>
          </p:cNvPicPr>
          <p:nvPr/>
        </p:nvPicPr>
        <p:blipFill>
          <a:blip r:embed="rId2" cstate="print"/>
          <a:srcRect l="15052" r="5172"/>
          <a:stretch>
            <a:fillRect/>
          </a:stretch>
        </p:blipFill>
        <p:spPr bwMode="auto">
          <a:xfrm>
            <a:off x="4716016" y="1484784"/>
            <a:ext cx="4176464" cy="4752527"/>
          </a:xfrm>
          <a:prstGeom prst="rect">
            <a:avLst/>
          </a:prstGeom>
          <a:noFill/>
        </p:spPr>
      </p:pic>
      <p:pic>
        <p:nvPicPr>
          <p:cNvPr id="21506" name="Picture 2" descr="http://hronika.info/uploads/posts/2015-04/1429801061_33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24847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499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9967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Дорожная обстановка</a:t>
            </a:r>
            <a:r>
              <a:rPr lang="ru-RU" sz="5400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244280" cy="4582109"/>
          </a:xfrm>
        </p:spPr>
        <p:txBody>
          <a:bodyPr/>
          <a:lstStyle/>
          <a:p>
            <a:r>
              <a:rPr lang="ru-RU" dirty="0" smtClean="0"/>
              <a:t>Гололед в утреннее и вечернее время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dpchs.donland.ru/Data/Sites/14/media/Sovety/gpic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4824"/>
            <a:ext cx="4894203" cy="3888432"/>
          </a:xfrm>
          <a:prstGeom prst="rect">
            <a:avLst/>
          </a:prstGeom>
          <a:noFill/>
        </p:spPr>
      </p:pic>
      <p:pic>
        <p:nvPicPr>
          <p:cNvPr id="46084" name="Picture 4" descr="http://76школа.рф/images/img1489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381390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1" descr="http://player.myshared.ru/6/747447/slides/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01" b="55250"/>
          <a:stretch>
            <a:fillRect/>
          </a:stretch>
        </p:blipFill>
        <p:spPr bwMode="auto">
          <a:xfrm>
            <a:off x="0" y="0"/>
            <a:ext cx="9144000" cy="2852936"/>
          </a:xfrm>
          <a:prstGeom prst="rect">
            <a:avLst/>
          </a:prstGeom>
          <a:noFill/>
        </p:spPr>
      </p:pic>
      <p:pic>
        <p:nvPicPr>
          <p:cNvPr id="8194" name="Picture 2" descr="http://www.filipoc.ru/attaches/posts/interesting/2013-03-14/dorojnyie-lovushki/7e48ff6588e813c01a40ddc24d3667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52936"/>
            <a:ext cx="6191829" cy="400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913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Данная презентация предназначена для изучения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 безопасного поведения на дороге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обучающими начального звена.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4.infourok.ru/uploads/ex/08e3/000329aa-8ff1e8b0/hello_html_m1931b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98884"/>
            <a:ext cx="6264696" cy="442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04088"/>
            <a:ext cx="7067128" cy="6366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Дорожная обстановка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14157"/>
          </a:xfrm>
        </p:spPr>
        <p:txBody>
          <a:bodyPr/>
          <a:lstStyle/>
          <a:p>
            <a:r>
              <a:rPr lang="ru-RU" dirty="0" smtClean="0"/>
              <a:t>Снижение видимости во время снега или дождя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nnhd.ru/wp-content/uploads/2015/12/ciklon_prineset_na_dalnij_vostok_metel_i_silnyj_v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5715000" cy="3238500"/>
          </a:xfrm>
          <a:prstGeom prst="rect">
            <a:avLst/>
          </a:prstGeom>
          <a:noFill/>
        </p:spPr>
      </p:pic>
      <p:pic>
        <p:nvPicPr>
          <p:cNvPr id="45060" name="Picture 4" descr="http://kolanews.ru/site-specific/iskkra/upload/news-june/6927-article-wide-preview.jpg?0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442031" cy="2581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9247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Дорожная обстановка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654117"/>
          </a:xfrm>
        </p:spPr>
        <p:txBody>
          <a:bodyPr/>
          <a:lstStyle/>
          <a:p>
            <a:r>
              <a:rPr lang="ru-RU" dirty="0" smtClean="0"/>
              <a:t>Скрытые под снегом подтаявшие ямы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im0-tub-ru.yandex.net/i?id=9b4aa5e74f01ffd003e6778a04f9a156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4212468" cy="2808312"/>
          </a:xfrm>
          <a:prstGeom prst="rect">
            <a:avLst/>
          </a:prstGeom>
          <a:noFill/>
        </p:spPr>
      </p:pic>
      <p:pic>
        <p:nvPicPr>
          <p:cNvPr id="44036" name="Picture 4" descr="https://ic.pics.livejournal.com/voxpop_66/31653360/352859/352859_900.jpg"/>
          <p:cNvPicPr>
            <a:picLocks noChangeAspect="1" noChangeArrowheads="1"/>
          </p:cNvPicPr>
          <p:nvPr/>
        </p:nvPicPr>
        <p:blipFill>
          <a:blip r:embed="rId3" cstate="print"/>
          <a:srcRect r="19872"/>
          <a:stretch>
            <a:fillRect/>
          </a:stretch>
        </p:blipFill>
        <p:spPr bwMode="auto">
          <a:xfrm>
            <a:off x="4716016" y="2132856"/>
            <a:ext cx="424662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Соблюдение  правил </a:t>
            </a:r>
            <a:r>
              <a:rPr lang="ru-RU" sz="3600" b="1" dirty="0" smtClean="0">
                <a:solidFill>
                  <a:srgbClr val="C00000"/>
                </a:solidFill>
              </a:rPr>
              <a:t>безопасного </a:t>
            </a:r>
            <a:r>
              <a:rPr lang="ru-RU" sz="3600" b="1" dirty="0" smtClean="0">
                <a:solidFill>
                  <a:srgbClr val="C00000"/>
                </a:solidFill>
              </a:rPr>
              <a:t>движения детьми,  особенно весной.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s://img1.labirint.ru/books/282533/scrn_big_1.jpg"/>
          <p:cNvPicPr>
            <a:picLocks noChangeAspect="1" noChangeArrowheads="1"/>
          </p:cNvPicPr>
          <p:nvPr/>
        </p:nvPicPr>
        <p:blipFill>
          <a:blip r:embed="rId2" cstate="print"/>
          <a:srcRect b="21357"/>
          <a:stretch>
            <a:fillRect/>
          </a:stretch>
        </p:blipFill>
        <p:spPr bwMode="auto">
          <a:xfrm>
            <a:off x="323528" y="2132856"/>
            <a:ext cx="856895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216024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476672"/>
            <a:ext cx="4489704" cy="56406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Пешеходы должны двигаться по тротуарам или пешеходным дорожкам, а при их отсутствии — по обочинам.</a:t>
            </a:r>
          </a:p>
          <a:p>
            <a:r>
              <a:rPr lang="ru-RU" dirty="0" smtClean="0"/>
              <a:t>Если тротуар или обочина залиты водой, </a:t>
            </a:r>
            <a:r>
              <a:rPr lang="ru-RU" u="sng" dirty="0" smtClean="0"/>
              <a:t>то можно продолжить движение по проезжей части</a:t>
            </a:r>
            <a:r>
              <a:rPr lang="ru-RU" dirty="0" smtClean="0"/>
              <a:t> при отсутствии автомобилей  и нужно быть очень </a:t>
            </a:r>
            <a:r>
              <a:rPr lang="ru-RU" dirty="0" smtClean="0"/>
              <a:t>внимательным, побыстрее вернуться на безопасную часть дороги.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5151" y="1700808"/>
            <a:ext cx="3803904" cy="441652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9458" name="Picture 2" descr="http://www.beloretskvoi.ru/wp-content/uploads/2017/03/198065349_18d8999db384fbd37271bbc37a4d05be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4428493" cy="2952328"/>
          </a:xfrm>
          <a:prstGeom prst="rect">
            <a:avLst/>
          </a:prstGeom>
          <a:noFill/>
        </p:spPr>
      </p:pic>
      <p:pic>
        <p:nvPicPr>
          <p:cNvPr id="19460" name="Picture 4" descr="http://r.penzainform.ru/d/storage/news/00fa/0003e95f/256155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38150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1628800"/>
            <a:ext cx="3803904" cy="448853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5150" y="548680"/>
            <a:ext cx="4175321" cy="5568656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При"Недостаточной видимости" - видимость дороги менее 300 м в условиях тумана, дождя, снегопада и тому подобного, а также в сумерки, вне населенного пункта в плохую погоду или ночью, то правила обязывают Вас воспользоваться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световозвращающими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предметами. </a:t>
            </a:r>
          </a:p>
          <a:p>
            <a:endParaRPr lang="ru-RU" dirty="0"/>
          </a:p>
        </p:txBody>
      </p:sp>
      <p:pic>
        <p:nvPicPr>
          <p:cNvPr id="39938" name="Picture 2" descr="https://ivbg.ru/wp-content/uploads/2017/10/f5a2e5f0a4c775c2d69b4c4f35bfc7b8.jpg"/>
          <p:cNvPicPr>
            <a:picLocks noChangeAspect="1" noChangeArrowheads="1"/>
          </p:cNvPicPr>
          <p:nvPr/>
        </p:nvPicPr>
        <p:blipFill>
          <a:blip r:embed="rId2" cstate="print"/>
          <a:srcRect r="56041"/>
          <a:stretch>
            <a:fillRect/>
          </a:stretch>
        </p:blipFill>
        <p:spPr bwMode="auto">
          <a:xfrm>
            <a:off x="395536" y="1124743"/>
            <a:ext cx="4104456" cy="5253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94548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36095" y="692696"/>
            <a:ext cx="3384377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переходе дороги в туман, снегопад, необходимо быть внимательным, «держать ушки на макушке», можно услышать </a:t>
            </a:r>
            <a:r>
              <a:rPr lang="ru-RU" dirty="0" err="1" smtClean="0"/>
              <a:t>приближе-ние</a:t>
            </a:r>
            <a:r>
              <a:rPr lang="ru-RU" dirty="0" smtClean="0"/>
              <a:t> транспорта </a:t>
            </a:r>
            <a:r>
              <a:rPr lang="ru-RU" dirty="0" smtClean="0"/>
              <a:t>еще до того, как </a:t>
            </a:r>
            <a:r>
              <a:rPr lang="ru-RU" dirty="0" smtClean="0"/>
              <a:t>он </a:t>
            </a:r>
            <a:r>
              <a:rPr lang="ru-RU" dirty="0" smtClean="0"/>
              <a:t>станет </a:t>
            </a:r>
            <a:r>
              <a:rPr lang="ru-RU" dirty="0" smtClean="0"/>
              <a:t>виден. </a:t>
            </a:r>
            <a:r>
              <a:rPr lang="ru-RU" dirty="0" smtClean="0"/>
              <a:t>Смотреть по сторонам.</a:t>
            </a:r>
          </a:p>
          <a:p>
            <a:r>
              <a:rPr lang="ru-RU" dirty="0" smtClean="0"/>
              <a:t>Соблюдайте </a:t>
            </a:r>
            <a:r>
              <a:rPr lang="ru-RU" dirty="0" smtClean="0"/>
              <a:t>правило трех  «С</a:t>
            </a:r>
            <a:r>
              <a:rPr lang="ru-RU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s://smolensk-i.ru/wp-content/uploads/2017/01/sugr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419925" cy="3096344"/>
          </a:xfrm>
          <a:prstGeom prst="rect">
            <a:avLst/>
          </a:prstGeom>
          <a:noFill/>
        </p:spPr>
      </p:pic>
      <p:pic>
        <p:nvPicPr>
          <p:cNvPr id="14340" name="Picture 4" descr="http://pln-pskov.ru/pictures/0916020109.jpg"/>
          <p:cNvPicPr>
            <a:picLocks noChangeAspect="1" noChangeArrowheads="1"/>
          </p:cNvPicPr>
          <p:nvPr/>
        </p:nvPicPr>
        <p:blipFill>
          <a:blip r:embed="rId3" cstate="print"/>
          <a:srcRect b="6920"/>
          <a:stretch>
            <a:fillRect/>
          </a:stretch>
        </p:blipFill>
        <p:spPr bwMode="auto">
          <a:xfrm>
            <a:off x="467544" y="3356991"/>
            <a:ext cx="5112568" cy="3169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https://ramdou46.edumsko.ru/uploads/3000/2693/section/297049/2.png?1480358551994"/>
          <p:cNvPicPr>
            <a:picLocks noChangeAspect="1" noChangeArrowheads="1"/>
          </p:cNvPicPr>
          <p:nvPr/>
        </p:nvPicPr>
        <p:blipFill>
          <a:blip r:embed="rId2" cstate="print"/>
          <a:srcRect l="2641" r="1349" b="53487"/>
          <a:stretch>
            <a:fillRect/>
          </a:stretch>
        </p:blipFill>
        <p:spPr bwMode="auto">
          <a:xfrm>
            <a:off x="0" y="0"/>
            <a:ext cx="9145016" cy="3420244"/>
          </a:xfrm>
          <a:prstGeom prst="rect">
            <a:avLst/>
          </a:prstGeom>
          <a:noFill/>
        </p:spPr>
      </p:pic>
      <p:pic>
        <p:nvPicPr>
          <p:cNvPr id="40962" name="Picture 2" descr="https://ptzgovorit.ru/sites/default/files/original_nodes/gololed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644008" cy="3105681"/>
          </a:xfrm>
          <a:prstGeom prst="rect">
            <a:avLst/>
          </a:prstGeom>
          <a:noFill/>
        </p:spPr>
      </p:pic>
      <p:pic>
        <p:nvPicPr>
          <p:cNvPr id="7" name="Picture 4" descr="http://uukamelot.ru/d/428060/d/762194406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394271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lubschool10inf.edumsko.ru/uploads/1000/845/section/40524/2.jpg?14908813626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4379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laycast.ru/uploads/2016/06/02/188595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673548" cy="3096344"/>
          </a:xfrm>
          <a:prstGeom prst="rect">
            <a:avLst/>
          </a:prstGeom>
          <a:noFill/>
        </p:spPr>
      </p:pic>
      <p:pic>
        <p:nvPicPr>
          <p:cNvPr id="3076" name="Picture 4" descr="http://bezopasnost.ucoz.net/nado/V_bz_b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366" y="3212976"/>
            <a:ext cx="282597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детского дорожно-транспортного травматизма.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Повторить  основные  правила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 для пешеходов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дороге весной;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у обучающихся убежденность в необходимости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безукоснительно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выполнять ПДД.</a:t>
            </a:r>
            <a:endParaRPr lang="ru-RU" sz="2400" dirty="0"/>
          </a:p>
        </p:txBody>
      </p:sp>
      <p:pic>
        <p:nvPicPr>
          <p:cNvPr id="37892" name="Picture 4" descr="http://dou-ryabinka.ru/sites/default/files/%D0%94%D0%B5%D1%82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2898156" cy="2725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159" b="64491"/>
          <a:stretch/>
        </p:blipFill>
        <p:spPr bwMode="auto">
          <a:xfrm>
            <a:off x="0" y="3175"/>
            <a:ext cx="9144000" cy="33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541"/>
          <a:stretch/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7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dn5.imgbb.ru/user/72/727876/353812d22387a63110506e608de2a0aa.jpg"/>
          <p:cNvPicPr>
            <a:picLocks noChangeAspect="1" noChangeArrowheads="1"/>
          </p:cNvPicPr>
          <p:nvPr/>
        </p:nvPicPr>
        <p:blipFill>
          <a:blip r:embed="rId2" cstate="print"/>
          <a:srcRect b="6191"/>
          <a:stretch>
            <a:fillRect/>
          </a:stretch>
        </p:blipFill>
        <p:spPr bwMode="auto">
          <a:xfrm>
            <a:off x="323528" y="1484784"/>
            <a:ext cx="8496944" cy="5040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года,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уже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 времени дети находятся на улице.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Назовите,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опасности подстерегают  детей во дворе, особенно весной?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Отрицательные факторы, </a:t>
            </a:r>
            <a:br>
              <a:rPr lang="ru-RU" sz="3600" b="1" dirty="0" smtClean="0"/>
            </a:br>
            <a:r>
              <a:rPr lang="ru-RU" sz="3600" b="1" dirty="0" smtClean="0"/>
              <a:t>влияющие на детей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701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86165"/>
          </a:xfrm>
        </p:spPr>
        <p:txBody>
          <a:bodyPr/>
          <a:lstStyle/>
          <a:p>
            <a:r>
              <a:rPr lang="ru-RU" dirty="0" smtClean="0"/>
              <a:t>Отсутствие контроля взрослых в течении дня</a:t>
            </a:r>
          </a:p>
          <a:p>
            <a:r>
              <a:rPr lang="ru-RU" dirty="0" smtClean="0"/>
              <a:t>Активна дворовая жизнь</a:t>
            </a:r>
          </a:p>
          <a:p>
            <a:r>
              <a:rPr lang="ru-RU" dirty="0" smtClean="0"/>
              <a:t>Снижение  внимания после  недолгих зимних прогулок</a:t>
            </a:r>
          </a:p>
          <a:p>
            <a:r>
              <a:rPr lang="ru-RU" dirty="0" smtClean="0"/>
              <a:t>Увеличение пребывания детей на улице</a:t>
            </a:r>
            <a:endParaRPr lang="ru-RU" dirty="0"/>
          </a:p>
        </p:txBody>
      </p:sp>
      <p:pic>
        <p:nvPicPr>
          <p:cNvPr id="50178" name="Picture 2" descr="https://im0-tub-ru.yandex.net/i?id=9f159f7baee8526f8f1ef425995c913e&amp;n=33&amp;h=190&amp;w=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084749" cy="2448272"/>
          </a:xfrm>
          <a:prstGeom prst="rect">
            <a:avLst/>
          </a:prstGeom>
          <a:noFill/>
        </p:spPr>
      </p:pic>
      <p:pic>
        <p:nvPicPr>
          <p:cNvPr id="50180" name="Picture 4" descr="http://img1.temaufa.ru/static/582cac67ec761f27f32b48643ae2be20/thumbs/media/news/32/8932/e601d16235f9866cf1fc58a9cde8ad7b.jpg/660x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7"/>
            <a:ext cx="4032448" cy="2828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5213/83430443.1e/0_c8077_7af93bee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961673" cy="222744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545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Дорожные правила во дворе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536504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Наши </a:t>
            </a:r>
            <a:r>
              <a:rPr lang="ru-RU" dirty="0"/>
              <a:t>дворы давно перестали быть безопасными. Большое количество припаркованных автомобилей, деревья и кустарники, </a:t>
            </a:r>
            <a:r>
              <a:rPr lang="ru-RU" dirty="0" smtClean="0"/>
              <a:t>кучи мусора, снега, гаражи</a:t>
            </a:r>
            <a:r>
              <a:rPr lang="ru-RU" dirty="0"/>
              <a:t>, а где-то между ними резвятся дети. </a:t>
            </a:r>
            <a:r>
              <a:rPr lang="ru-RU" dirty="0" smtClean="0">
                <a:ea typeface="Times New Roman"/>
              </a:rPr>
              <a:t>А между тем все эти дворовые "нагромождения" часто создают "слепые" зоны - места с ограниченной видимостью. Ребенок может </a:t>
            </a:r>
            <a:r>
              <a:rPr lang="ru-RU" dirty="0" smtClean="0">
                <a:ea typeface="Times New Roman"/>
              </a:rPr>
              <a:t>броситься </a:t>
            </a:r>
            <a:r>
              <a:rPr lang="ru-RU" dirty="0" smtClean="0">
                <a:ea typeface="Times New Roman"/>
              </a:rPr>
              <a:t>на </a:t>
            </a:r>
            <a:r>
              <a:rPr lang="ru-RU" dirty="0" smtClean="0">
                <a:ea typeface="Times New Roman"/>
              </a:rPr>
              <a:t>дорогу</a:t>
            </a:r>
            <a:r>
              <a:rPr lang="ru-RU" dirty="0" smtClean="0">
                <a:ea typeface="Times New Roman"/>
              </a:rPr>
              <a:t>, пытаясь догнать ускакавший мячик или заигравшись в догонялки.</a:t>
            </a: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7" y="1556792"/>
            <a:ext cx="3445007" cy="4560544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11268" name="Picture 4" descr="http://images.myshared.ru/6/726549/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909913" cy="2932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84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99176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Возможные опасные ситуации с детьми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230181"/>
          </a:xfrm>
        </p:spPr>
        <p:txBody>
          <a:bodyPr/>
          <a:lstStyle/>
          <a:p>
            <a:r>
              <a:rPr lang="ru-RU" dirty="0" smtClean="0"/>
              <a:t>Подвижные игры во дворе, у дорог;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861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risovach.ru/upload/2017/02/generator/gryaz_138602852_ori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365724" cy="3201531"/>
          </a:xfrm>
          <a:prstGeom prst="rect">
            <a:avLst/>
          </a:prstGeom>
          <a:noFill/>
        </p:spPr>
      </p:pic>
      <p:pic>
        <p:nvPicPr>
          <p:cNvPr id="43012" name="Picture 4" descr="http://content.foto.my.mail.ru/inbox/orka/3352/h-3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035613" cy="3024336"/>
          </a:xfrm>
          <a:prstGeom prst="rect">
            <a:avLst/>
          </a:prstGeom>
          <a:noFill/>
        </p:spPr>
      </p:pic>
      <p:pic>
        <p:nvPicPr>
          <p:cNvPr id="43014" name="Picture 6" descr="https://moi-portal.ru/upload/iblock/3c2/3c2ac9c73572cd57ee4a26522433c5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175224" cy="302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.nsktv.ru/upload/iblock/db3/db302cdd1d1988d7ea3c43c549c374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690862" cy="2448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427168" cy="288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Возможные опасные ситуации с детьми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576064"/>
          </a:xfrm>
        </p:spPr>
        <p:txBody>
          <a:bodyPr/>
          <a:lstStyle/>
          <a:p>
            <a:r>
              <a:rPr lang="ru-RU" dirty="0" smtClean="0"/>
              <a:t>Переход дорог;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1920085"/>
            <a:ext cx="8075240" cy="4434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http://adalin.mospsy.ru/img6/vesna09.JPG"/>
          <p:cNvPicPr>
            <a:picLocks noChangeAspect="1" noChangeArrowheads="1"/>
          </p:cNvPicPr>
          <p:nvPr/>
        </p:nvPicPr>
        <p:blipFill>
          <a:blip r:embed="rId3" cstate="print"/>
          <a:srcRect l="15052" t="29697" r="5172"/>
          <a:stretch>
            <a:fillRect/>
          </a:stretch>
        </p:blipFill>
        <p:spPr bwMode="auto">
          <a:xfrm>
            <a:off x="467544" y="3645024"/>
            <a:ext cx="3672408" cy="2937926"/>
          </a:xfrm>
          <a:prstGeom prst="rect">
            <a:avLst/>
          </a:prstGeom>
          <a:noFill/>
        </p:spPr>
      </p:pic>
      <p:pic>
        <p:nvPicPr>
          <p:cNvPr id="49156" name="Picture 4" descr="http://tribuna-neo.ru/upload/iblock/5b3/3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060848"/>
            <a:ext cx="4416491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711</TotalTime>
  <Words>541</Words>
  <Application>Microsoft Office PowerPoint</Application>
  <PresentationFormat>Экран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«Безопасное поведение весной на дороге» </vt:lpstr>
      <vt:lpstr>Данная презентация предназначена для изучения правил безопасного поведения на дороге с обучающими начального звена.</vt:lpstr>
      <vt:lpstr>Цель: профилактика детского дорожно-транспортного травматизма.</vt:lpstr>
      <vt:lpstr>Слайд 4</vt:lpstr>
      <vt:lpstr>Весна- время года, когда уже больше времени дети находятся на улице.  Задание №1. Назовите, какие опасности подстерегают  детей во дворе, особенно весной?</vt:lpstr>
      <vt:lpstr>Отрицательные факторы,  влияющие на детей</vt:lpstr>
      <vt:lpstr>Дорожные правила во дворе</vt:lpstr>
      <vt:lpstr>Возможные опасные ситуации с детьми</vt:lpstr>
      <vt:lpstr>Возможные опасные ситуации с детьми</vt:lpstr>
      <vt:lpstr>Возможные опасные ситуации с детьми</vt:lpstr>
      <vt:lpstr>С приходом весны на дорогах увеличивается количество дорожно-транспортных происшествий, особенно с участием двухколесных транспортных средств (велосипедистов, мотоциклистов и др.).  </vt:lpstr>
      <vt:lpstr>Где тогда можно кататься на велосипеде?</vt:lpstr>
      <vt:lpstr>Соблюдайте эти нехитрые Правила и тогда поездка на велосипеде станет прекрасным удовольствием! </vt:lpstr>
      <vt:lpstr>Возможные опасные ситуации с детьми</vt:lpstr>
      <vt:lpstr>Некоторые климатические особенности сезона- весной</vt:lpstr>
      <vt:lpstr>Слайд 16</vt:lpstr>
      <vt:lpstr>Дорожная обстановка.</vt:lpstr>
      <vt:lpstr>Дорожная обстановка.</vt:lpstr>
      <vt:lpstr>     </vt:lpstr>
      <vt:lpstr>Дорожная обстановка</vt:lpstr>
      <vt:lpstr>Дорожная обстановка</vt:lpstr>
      <vt:lpstr>Соблюдение  правил безопасного движения детьми,  особенно весной.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Roman</cp:lastModifiedBy>
  <cp:revision>11</cp:revision>
  <dcterms:created xsi:type="dcterms:W3CDTF">2018-03-01T04:25:02Z</dcterms:created>
  <dcterms:modified xsi:type="dcterms:W3CDTF">2018-03-19T02:51:08Z</dcterms:modified>
</cp:coreProperties>
</file>