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51" r:id="rId1"/>
    <p:sldMasterId id="2147483657" r:id="rId2"/>
    <p:sldMasterId id="2147483938" r:id="rId3"/>
  </p:sldMasterIdLst>
  <p:sldIdLst>
    <p:sldId id="256" r:id="rId4"/>
    <p:sldId id="442" r:id="rId5"/>
    <p:sldId id="443" r:id="rId6"/>
    <p:sldId id="452" r:id="rId7"/>
    <p:sldId id="451" r:id="rId8"/>
    <p:sldId id="326" r:id="rId9"/>
    <p:sldId id="433" r:id="rId10"/>
    <p:sldId id="408" r:id="rId11"/>
    <p:sldId id="434" r:id="rId12"/>
    <p:sldId id="315" r:id="rId13"/>
    <p:sldId id="438" r:id="rId14"/>
    <p:sldId id="316" r:id="rId15"/>
    <p:sldId id="403" r:id="rId16"/>
    <p:sldId id="374" r:id="rId17"/>
    <p:sldId id="359" r:id="rId18"/>
    <p:sldId id="436" r:id="rId19"/>
    <p:sldId id="399" r:id="rId20"/>
    <p:sldId id="360" r:id="rId21"/>
    <p:sldId id="437" r:id="rId22"/>
    <p:sldId id="357" r:id="rId23"/>
    <p:sldId id="398" r:id="rId24"/>
    <p:sldId id="288" r:id="rId25"/>
    <p:sldId id="375" r:id="rId26"/>
    <p:sldId id="289" r:id="rId27"/>
    <p:sldId id="290" r:id="rId28"/>
    <p:sldId id="410" r:id="rId29"/>
    <p:sldId id="361" r:id="rId30"/>
    <p:sldId id="439" r:id="rId31"/>
    <p:sldId id="440" r:id="rId3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8000"/>
    <a:srgbClr val="0066FF"/>
    <a:srgbClr val="F51F24"/>
    <a:srgbClr val="00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9" y="3799"/>
                <a:ext cx="993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8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9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9" y="3866"/>
                <a:ext cx="156" cy="73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3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5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2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60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9238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1"/>
            <a:ext cx="8229600" cy="1737122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9239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832F4-60AC-4D89-BA43-492D9CD1AA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A4B45B-2402-4915-89A0-0885DCE408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5969000" cy="58674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2AE5FB-F61F-4BA3-A2C1-E5864F633B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028"/>
            <a:ext cx="7772400" cy="147042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FEEC8F-10F8-498A-B8BD-7429886C32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111104-62B3-47C1-B3F9-40E33706A4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1784" y="44065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1784" y="2906316"/>
            <a:ext cx="7772400" cy="150018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A37D7-E47C-4601-9BA3-77A18A2F37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13200" cy="452556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73600" y="1600200"/>
            <a:ext cx="4013200" cy="452556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C523D5-3006-46B6-BF20-CA4CCE2B14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4716"/>
            <a:ext cx="4040717" cy="64055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5272"/>
            <a:ext cx="4040717" cy="395049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6085" y="1534716"/>
            <a:ext cx="4040716" cy="64055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6085" y="2175272"/>
            <a:ext cx="4040716" cy="395049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4EAD44-009B-43CB-A631-82B659F550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75C575-37E2-40AD-8E44-EA69BC030A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CA3EAB-6810-467B-8EF7-847121F232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2654"/>
            <a:ext cx="30077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72653"/>
            <a:ext cx="511174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4703"/>
            <a:ext cx="30077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B29A4E-F15D-4D27-9212-CF96222493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3A28AA-4CB2-4FFE-B4E0-BA8587EDBB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817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817" y="613172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817" y="5367337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FA4A82-95F5-4188-9DE8-2F360F87BC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27192-FEFB-4D21-B1A0-C6C9FB1634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5035"/>
            <a:ext cx="2057400" cy="585073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5035"/>
            <a:ext cx="5969000" cy="585073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021D24-AEE6-43F2-B51D-DF3F43678D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028"/>
            <a:ext cx="7772400" cy="147042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FEEC8F-10F8-498A-B8BD-7429886C3211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19446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111104-62B3-47C1-B3F9-40E33706A45A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87132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1784" y="44065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1784" y="2906316"/>
            <a:ext cx="7772400" cy="150018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A37D7-E47C-4601-9BA3-77A18A2F3792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405482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13200" cy="452556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73600" y="1600200"/>
            <a:ext cx="4013200" cy="452556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C523D5-3006-46B6-BF20-CA4CCE2B145A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8924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4716"/>
            <a:ext cx="4040717" cy="64055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5272"/>
            <a:ext cx="4040717" cy="395049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6085" y="1534716"/>
            <a:ext cx="4040716" cy="64055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6085" y="2175272"/>
            <a:ext cx="4040716" cy="395049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4EAD44-009B-43CB-A631-82B659F55088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38564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75C575-37E2-40AD-8E44-EA69BC030AC8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051636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CA3EAB-6810-467B-8EF7-847121F2321E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3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1784" y="44065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1784" y="2906316"/>
            <a:ext cx="7772400" cy="150018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8EF05-A373-4908-BDD2-324D91B319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2654"/>
            <a:ext cx="30077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72653"/>
            <a:ext cx="511174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4703"/>
            <a:ext cx="30077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B29A4E-F15D-4D27-9212-CF962224939F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22273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817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817" y="613172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817" y="5367337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FA4A82-95F5-4188-9DE8-2F360F87BC9E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89435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27192-FEFB-4D21-B1A0-C6C9FB16342D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55676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5035"/>
            <a:ext cx="2057400" cy="585073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5035"/>
            <a:ext cx="5969000" cy="585073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021D24-AEE6-43F2-B51D-DF3F43678D87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993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13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73600" y="1600200"/>
            <a:ext cx="4013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ADB718-24E1-4150-92F6-F20422F8C9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5035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4716"/>
            <a:ext cx="4040717" cy="64055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5272"/>
            <a:ext cx="4040717" cy="395049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6085" y="1534716"/>
            <a:ext cx="4040716" cy="64055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6085" y="2175272"/>
            <a:ext cx="4040716" cy="395049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D72FC8-2D79-44D1-8E99-1C3CF8F1F9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EBCD6-1C08-4B36-8D8D-F06E596575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C61AA7-B100-4B7D-9DA3-97706165B9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2654"/>
            <a:ext cx="30077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72653"/>
            <a:ext cx="511174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4703"/>
            <a:ext cx="30077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B4F706-0A4D-4125-A866-EE1C30797C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817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817" y="613172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817" y="5367337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4FDC00-1E45-4AEA-B017-392CAC6B7F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819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19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8197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819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8201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02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7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03" name="Freeform 11"/>
              <p:cNvSpPr>
                <a:spLocks/>
              </p:cNvSpPr>
              <p:nvPr userDrawn="1"/>
            </p:nvSpPr>
            <p:spPr bwMode="ltGray">
              <a:xfrm>
                <a:off x="3032" y="3893"/>
                <a:ext cx="376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04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05" name="Freeform 13"/>
              <p:cNvSpPr>
                <a:spLocks/>
              </p:cNvSpPr>
              <p:nvPr userDrawn="1"/>
            </p:nvSpPr>
            <p:spPr bwMode="ltGray">
              <a:xfrm>
                <a:off x="2488" y="3859"/>
                <a:ext cx="40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8206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8208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09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10" name="Freeform 18"/>
            <p:cNvSpPr>
              <a:spLocks/>
            </p:cNvSpPr>
            <p:nvPr/>
          </p:nvSpPr>
          <p:spPr bwMode="auto">
            <a:xfrm>
              <a:off x="1830" y="3823"/>
              <a:ext cx="72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11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12" name="Freeform 20"/>
            <p:cNvSpPr>
              <a:spLocks/>
            </p:cNvSpPr>
            <p:nvPr/>
          </p:nvSpPr>
          <p:spPr bwMode="auto">
            <a:xfrm>
              <a:off x="706" y="3854"/>
              <a:ext cx="60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13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8214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8216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217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218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4D494B35-178B-46AE-A3D6-785CD45131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37" r:id="rId1"/>
    <p:sldLayoutId id="2147483876" r:id="rId2"/>
    <p:sldLayoutId id="2147483877" r:id="rId3"/>
    <p:sldLayoutId id="2147483878" r:id="rId4"/>
    <p:sldLayoutId id="2147483879" r:id="rId5"/>
    <p:sldLayoutId id="2147483880" r:id="rId6"/>
    <p:sldLayoutId id="2147483881" r:id="rId7"/>
    <p:sldLayoutId id="2147483882" r:id="rId8"/>
    <p:sldLayoutId id="2147483883" r:id="rId9"/>
    <p:sldLayoutId id="2147483884" r:id="rId10"/>
    <p:sldLayoutId id="214748388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66F7E54-D3D2-465C-B93A-8F9A8096EB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6" r:id="rId1"/>
    <p:sldLayoutId id="2147483887" r:id="rId2"/>
    <p:sldLayoutId id="2147483888" r:id="rId3"/>
    <p:sldLayoutId id="2147483889" r:id="rId4"/>
    <p:sldLayoutId id="2147483890" r:id="rId5"/>
    <p:sldLayoutId id="2147483891" r:id="rId6"/>
    <p:sldLayoutId id="2147483892" r:id="rId7"/>
    <p:sldLayoutId id="2147483893" r:id="rId8"/>
    <p:sldLayoutId id="2147483894" r:id="rId9"/>
    <p:sldLayoutId id="2147483895" r:id="rId10"/>
    <p:sldLayoutId id="214748389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66F7E54-D3D2-465C-B93A-8F9A8096EBED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811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7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323528" y="1124744"/>
            <a:ext cx="8640960" cy="4176464"/>
          </a:xfrm>
        </p:spPr>
        <p:txBody>
          <a:bodyPr/>
          <a:lstStyle/>
          <a:p>
            <a:pPr eaLnBrk="1" hangingPunct="1">
              <a:defRPr/>
            </a:pPr>
            <a:r>
              <a:rPr lang="ru-RU" sz="5400" b="1" dirty="0">
                <a:solidFill>
                  <a:srgbClr val="FF0000"/>
                </a:solidFill>
                <a:latin typeface="Calibri" pitchFamily="34" charset="0"/>
              </a:rPr>
              <a:t>Организация обучения работников организаций в области ГО и защиты от ЧС, подготовка спасательных служб </a:t>
            </a:r>
            <a:r>
              <a:rPr lang="ru-RU" sz="5400" b="1">
                <a:solidFill>
                  <a:srgbClr val="FF0000"/>
                </a:solidFill>
                <a:latin typeface="Calibri" pitchFamily="34" charset="0"/>
              </a:rPr>
              <a:t>и НАСФ</a:t>
            </a:r>
            <a:endParaRPr lang="ru-RU" sz="5400" b="1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3672408"/>
          </a:xfrm>
        </p:spPr>
        <p:txBody>
          <a:bodyPr/>
          <a:lstStyle/>
          <a:p>
            <a:pPr>
              <a:buNone/>
            </a:pPr>
            <a:r>
              <a:rPr lang="ru-RU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Подготовку проходят:</a:t>
            </a:r>
          </a:p>
          <a:p>
            <a:pPr>
              <a:buNone/>
            </a:pPr>
            <a:r>
              <a:rPr lang="ru-RU" sz="2400" b="1" dirty="0">
                <a:solidFill>
                  <a:srgbClr val="000000"/>
                </a:solidFill>
              </a:rPr>
              <a:t>в области защиты от ЧС (ПП № 547):</a:t>
            </a:r>
          </a:p>
          <a:p>
            <a:pPr>
              <a:buNone/>
            </a:pPr>
            <a:r>
              <a:rPr lang="ru-RU" sz="2400" dirty="0">
                <a:solidFill>
                  <a:srgbClr val="000000"/>
                </a:solidFill>
              </a:rPr>
              <a:t>а) лица, занятые в сфере производства и обслуживания, не включенные в состав органов управления единой государственной системы предупреждения и ликвидации чрезвычайных ситуаций (работающее население);</a:t>
            </a:r>
          </a:p>
          <a:p>
            <a:pPr>
              <a:buNone/>
            </a:pPr>
            <a:r>
              <a:rPr lang="ru-RU" sz="2400" b="1" dirty="0">
                <a:solidFill>
                  <a:srgbClr val="000000"/>
                </a:solidFill>
              </a:rPr>
              <a:t>в области ГО (ПП № 841):</a:t>
            </a:r>
          </a:p>
          <a:p>
            <a:pPr>
              <a:buNone/>
            </a:pPr>
            <a:r>
              <a:rPr lang="ru-RU" sz="2400" dirty="0">
                <a:solidFill>
                  <a:srgbClr val="000000"/>
                </a:solidFill>
              </a:rPr>
              <a:t>г) физические лица, вступившие в трудовые отношения с работодателем (работающее население);</a:t>
            </a:r>
          </a:p>
        </p:txBody>
      </p:sp>
      <p:pic>
        <p:nvPicPr>
          <p:cNvPr id="63490" name="Picture 2" descr="http://cdn.vluki.ru/c/5b/d7/5bd76734dde8c20e983aa269701cc16a.jpg"/>
          <p:cNvPicPr>
            <a:picLocks noChangeAspect="1" noChangeArrowheads="1"/>
          </p:cNvPicPr>
          <p:nvPr/>
        </p:nvPicPr>
        <p:blipFill rotWithShape="1">
          <a:blip r:embed="rId2" cstate="print"/>
          <a:srcRect t="34508" b="18863"/>
          <a:stretch/>
        </p:blipFill>
        <p:spPr bwMode="auto">
          <a:xfrm>
            <a:off x="0" y="4077072"/>
            <a:ext cx="9144000" cy="2780928"/>
          </a:xfrm>
          <a:prstGeom prst="rect">
            <a:avLst/>
          </a:prstGeom>
          <a:noFill/>
          <a:ln>
            <a:solidFill>
              <a:schemeClr val="bg2"/>
            </a:solidFill>
          </a:ln>
        </p:spPr>
      </p:pic>
    </p:spTree>
    <p:extLst>
      <p:ext uri="{BB962C8B-B14F-4D97-AF65-F5344CB8AC3E}">
        <p14:creationId xmlns:p14="http://schemas.microsoft.com/office/powerpoint/2010/main" val="815910794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408712"/>
          </a:xfrm>
        </p:spPr>
        <p:txBody>
          <a:bodyPr/>
          <a:lstStyle/>
          <a:p>
            <a:pPr marL="468000" indent="-468000">
              <a:spcBef>
                <a:spcPts val="0"/>
              </a:spcBef>
              <a:buNone/>
            </a:pPr>
            <a:r>
              <a:rPr lang="ru-RU" sz="2000" dirty="0"/>
              <a:t>В соответствии с п.5 ПП РФ № 841 организации:</a:t>
            </a:r>
          </a:p>
          <a:p>
            <a:pPr>
              <a:spcBef>
                <a:spcPts val="0"/>
              </a:spcBef>
            </a:pPr>
            <a:r>
              <a:rPr lang="ru-RU" sz="2000" dirty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разрабатывают с учетом особенностей деятельности организаций и на основе примерных программ, утвержденных МЧС Российской Федерации программы курсового обучения личного состава формирований и служб организаций, а также работников организаций в области гражданской обороны;</a:t>
            </a:r>
          </a:p>
          <a:p>
            <a:pPr>
              <a:spcBef>
                <a:spcPts val="0"/>
              </a:spcBef>
            </a:pPr>
            <a:r>
              <a:rPr lang="ru-RU" sz="200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осуществляют курсовое обучение работников организаций в области гражданской обороны, а также личного состава формирований и служб, создаваемых в организации;</a:t>
            </a:r>
          </a:p>
          <a:p>
            <a:pPr>
              <a:spcBef>
                <a:spcPts val="0"/>
              </a:spcBef>
            </a:pPr>
            <a:r>
              <a:rPr lang="ru-RU" sz="2000" dirty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создают и поддерживают в рабочем состоянии соответствующую учебно-материальную базу;</a:t>
            </a:r>
          </a:p>
          <a:p>
            <a:pPr>
              <a:spcBef>
                <a:spcPts val="0"/>
              </a:spcBef>
            </a:pPr>
            <a:r>
              <a:rPr lang="ru-RU" sz="200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разрабатывают программу проведения с работниками организации вводного инструктажа по гражданской обороне;</a:t>
            </a:r>
          </a:p>
          <a:p>
            <a:pPr>
              <a:spcBef>
                <a:spcPts val="0"/>
              </a:spcBef>
            </a:pPr>
            <a:r>
              <a:rPr lang="ru-RU" sz="2000" dirty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организуют и проводят вводный инструктаж по гражданской обороне с вновь принятыми работниками организаций в течение первого месяца их работы;</a:t>
            </a:r>
          </a:p>
          <a:p>
            <a:pPr>
              <a:spcBef>
                <a:spcPts val="0"/>
              </a:spcBef>
            </a:pPr>
            <a:r>
              <a:rPr lang="ru-RU" sz="200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планируют и проводят учения и тренировки по гражданской обороне.</a:t>
            </a:r>
          </a:p>
        </p:txBody>
      </p:sp>
    </p:spTree>
    <p:extLst>
      <p:ext uri="{BB962C8B-B14F-4D97-AF65-F5344CB8AC3E}">
        <p14:creationId xmlns:p14="http://schemas.microsoft.com/office/powerpoint/2010/main" val="14476381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408712"/>
          </a:xfrm>
        </p:spPr>
        <p:txBody>
          <a:bodyPr/>
          <a:lstStyle/>
          <a:p>
            <a:pPr marL="468000" indent="-468000">
              <a:spcBef>
                <a:spcPts val="0"/>
              </a:spcBef>
              <a:buNone/>
            </a:pPr>
            <a:r>
              <a:rPr lang="ru-RU" dirty="0">
                <a:solidFill>
                  <a:srgbClr val="F51F24"/>
                </a:solidFill>
                <a:effectLst>
                  <a:outerShdw blurRad="25400" dist="25400" dir="2700000" algn="tl">
                    <a:srgbClr val="000000"/>
                  </a:outerShdw>
                </a:effectLst>
              </a:rPr>
              <a:t>22 февраля 2017 г. </a:t>
            </a:r>
            <a:r>
              <a:rPr lang="ru-RU" dirty="0">
                <a:solidFill>
                  <a:srgbClr val="000000"/>
                </a:solidFill>
              </a:rPr>
              <a:t>МЧС России утверждены </a:t>
            </a:r>
            <a:r>
              <a:rPr lang="ru-RU" b="1" dirty="0">
                <a:solidFill>
                  <a:srgbClr val="000000"/>
                </a:solidFill>
              </a:rPr>
              <a:t>примерные программы обучения</a:t>
            </a:r>
            <a:r>
              <a:rPr lang="ru-RU" dirty="0">
                <a:solidFill>
                  <a:srgbClr val="000000"/>
                </a:solidFill>
              </a:rPr>
              <a:t>, в том числе Примерная программа курсового обучения </a:t>
            </a:r>
            <a:r>
              <a:rPr lang="ru-RU" dirty="0">
                <a:solidFill>
                  <a:srgbClr val="FF0000"/>
                </a:solidFill>
                <a:effectLst>
                  <a:outerShdw blurRad="25400" dist="25400" dir="2700000" algn="tl">
                    <a:srgbClr val="000000"/>
                  </a:outerShdw>
                </a:effectLst>
              </a:rPr>
              <a:t>работающего населения</a:t>
            </a:r>
            <a:r>
              <a:rPr lang="ru-RU" dirty="0">
                <a:solidFill>
                  <a:srgbClr val="000000"/>
                </a:solidFill>
              </a:rPr>
              <a:t> в области ГО и защиты от чрезвычайных ситуаций природного и техногенного характера.</a:t>
            </a:r>
          </a:p>
          <a:p>
            <a:pPr marL="468000" indent="-468000">
              <a:spcBef>
                <a:spcPts val="0"/>
              </a:spcBef>
              <a:buNone/>
            </a:pPr>
            <a:r>
              <a:rPr lang="ru-RU" b="1" dirty="0">
                <a:solidFill>
                  <a:srgbClr val="000000"/>
                </a:solidFill>
              </a:rPr>
              <a:t>Примерная программа обучения работающего населения в области ГО и ЧС </a:t>
            </a:r>
            <a:r>
              <a:rPr lang="ru-RU" dirty="0">
                <a:solidFill>
                  <a:srgbClr val="000000"/>
                </a:solidFill>
              </a:rPr>
              <a:t>определяет организацию и порядок обязательного обучения рабочих и служащих учреждений, предприятий и организаций </a:t>
            </a:r>
            <a:r>
              <a:rPr lang="ru-RU" dirty="0">
                <a:solidFill>
                  <a:srgbClr val="F51F24"/>
                </a:solidFill>
                <a:effectLst>
                  <a:outerShdw blurRad="25400" dist="25400" dir="2700000" algn="tl">
                    <a:srgbClr val="000000"/>
                  </a:outerShdw>
                </a:effectLst>
              </a:rPr>
              <a:t>независимо от их организационно правовых форм и форм собственности.</a:t>
            </a:r>
          </a:p>
        </p:txBody>
      </p:sp>
    </p:spTree>
    <p:extLst>
      <p:ext uri="{BB962C8B-B14F-4D97-AF65-F5344CB8AC3E}">
        <p14:creationId xmlns:p14="http://schemas.microsoft.com/office/powerpoint/2010/main" val="3228963342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1138138"/>
          </a:xfrm>
        </p:spPr>
        <p:txBody>
          <a:bodyPr/>
          <a:lstStyle/>
          <a:p>
            <a:pPr marL="468000" indent="-468000" algn="l">
              <a:spcBef>
                <a:spcPts val="0"/>
              </a:spcBef>
            </a:pPr>
            <a:r>
              <a:rPr lang="ru-RU" sz="2800" dirty="0">
                <a:solidFill>
                  <a:srgbClr val="000000"/>
                </a:solidFill>
              </a:rPr>
              <a:t>Примерная программа рассчитана на </a:t>
            </a:r>
            <a:r>
              <a:rPr lang="ru-RU" sz="2800" dirty="0">
                <a:solidFill>
                  <a:srgbClr val="FF0000"/>
                </a:solidFill>
                <a:effectLst>
                  <a:outerShdw blurRad="25400" dist="25400" dir="2700000" algn="tl">
                    <a:srgbClr val="000000"/>
                  </a:outerShdw>
                </a:effectLst>
              </a:rPr>
              <a:t>16 часов </a:t>
            </a:r>
            <a:r>
              <a:rPr lang="ru-RU" sz="2800" b="1" dirty="0">
                <a:solidFill>
                  <a:srgbClr val="000000"/>
                </a:solidFill>
              </a:rPr>
              <a:t>учебного времени </a:t>
            </a:r>
            <a:r>
              <a:rPr lang="ru-RU" sz="2800" dirty="0">
                <a:solidFill>
                  <a:srgbClr val="000000"/>
                </a:solidFill>
              </a:rPr>
              <a:t>в течение календарного года.</a:t>
            </a:r>
            <a:endParaRPr lang="ru-RU" sz="2800" dirty="0">
              <a:solidFill>
                <a:srgbClr val="00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8643684"/>
              </p:ext>
            </p:extLst>
          </p:nvPr>
        </p:nvGraphicFramePr>
        <p:xfrm>
          <a:off x="179512" y="1612456"/>
          <a:ext cx="8784977" cy="4984896"/>
        </p:xfrm>
        <a:graphic>
          <a:graphicData uri="http://schemas.openxmlformats.org/drawingml/2006/table">
            <a:tbl>
              <a:tblPr/>
              <a:tblGrid>
                <a:gridCol w="64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5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70246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1" spc="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20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1" spc="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тем</a:t>
                      </a:r>
                      <a:endParaRPr lang="ru-RU" sz="20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1" spc="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Наименование тем</a:t>
                      </a:r>
                      <a:endParaRPr lang="ru-RU" sz="20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1" spc="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Вид занятия</a:t>
                      </a:r>
                      <a:endParaRPr lang="ru-RU" sz="20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50410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 spc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 b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2000" b="0" spc="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Поражающие факторы источников чрезвычайных ситуаций, характерных для мест расположения и производственной деятельности организации, а также оружия массового поражения и других видов оружия</a:t>
                      </a:r>
                      <a:endParaRPr lang="ru-RU" sz="2000" b="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 spc="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Беседа</a:t>
                      </a:r>
                      <a:endParaRPr lang="ru-RU" sz="2000" b="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50410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 spc="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 b="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2000" b="0" spc="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Порядок получения сигнала "ВНИМАНИЕ ВСЕМ!" с информацией о воздушной тревоге, химической тревоге, радиационной опасности или угрозе катастрофического затопления и действий работников организации по ним</a:t>
                      </a:r>
                      <a:endParaRPr lang="ru-RU" sz="2000" b="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 spc="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Беседа</a:t>
                      </a:r>
                      <a:endParaRPr lang="ru-RU" sz="2000" b="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13830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 spc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</a:t>
                      </a:r>
                      <a:endParaRPr lang="ru-RU" sz="2000" b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2000" b="0" spc="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Порядок и правила использования средств индивидуальной и коллективной защиты, а также средств пожаротушения, имеющихся в организации</a:t>
                      </a:r>
                      <a:endParaRPr lang="ru-RU" sz="2000" b="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 spc="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Тренировка</a:t>
                      </a:r>
                      <a:endParaRPr lang="ru-RU" sz="2000" b="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84777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1865958"/>
              </p:ext>
            </p:extLst>
          </p:nvPr>
        </p:nvGraphicFramePr>
        <p:xfrm>
          <a:off x="323528" y="404664"/>
          <a:ext cx="8496944" cy="5903092"/>
        </p:xfrm>
        <a:graphic>
          <a:graphicData uri="http://schemas.openxmlformats.org/drawingml/2006/table">
            <a:tbl>
              <a:tblPr/>
              <a:tblGrid>
                <a:gridCol w="6236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88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48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75773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</a:t>
                      </a:r>
                      <a:endParaRPr lang="ru-RU" sz="2400" b="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2400" b="0" spc="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Действия работников при аварии, катастрофе и пожаре на территории организации</a:t>
                      </a:r>
                      <a:endParaRPr lang="ru-RU" sz="2400" b="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Комплексное</a:t>
                      </a:r>
                      <a:endParaRPr lang="ru-RU" sz="2400" b="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занятие</a:t>
                      </a:r>
                      <a:endParaRPr lang="ru-RU" sz="2400" b="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4718778"/>
                  </a:ext>
                </a:extLst>
              </a:tr>
              <a:tr h="1475773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spc="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Действия работников организации при угрозе и возникновении чрезвычайных ситуаций, военных конфликтов, угрозе и совершения террористических актов</a:t>
                      </a:r>
                      <a:endParaRPr lang="ru-RU" sz="2400" b="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Комплексное</a:t>
                      </a:r>
                      <a:endParaRPr lang="ru-RU" sz="2400" b="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400" b="0" spc="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занятие</a:t>
                      </a:r>
                      <a:endParaRPr lang="ru-RU" sz="2400" b="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75773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latin typeface="+mn-lt"/>
                          <a:ea typeface="Times New Roman"/>
                        </a:rPr>
                        <a:t>6</a:t>
                      </a:r>
                      <a:endParaRPr lang="ru-RU" sz="2400" dirty="0">
                        <a:latin typeface="+mn-lt"/>
                        <a:ea typeface="Times New Roman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400" spc="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Оказание первой помощи</a:t>
                      </a:r>
                      <a:endParaRPr lang="ru-RU" sz="2400" dirty="0">
                        <a:latin typeface="+mn-lt"/>
                        <a:ea typeface="Times New Roman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400" spc="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Тренировка</a:t>
                      </a:r>
                      <a:endParaRPr lang="ru-RU" sz="2400" dirty="0">
                        <a:latin typeface="+mn-lt"/>
                        <a:ea typeface="Times New Roman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5773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400" spc="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</a:t>
                      </a:r>
                      <a:endParaRPr lang="ru-RU" sz="2400" dirty="0">
                        <a:latin typeface="+mn-lt"/>
                        <a:ea typeface="Times New Roman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400" spc="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Действия работников организации в условиях негативных и опасных факторов бытового характера</a:t>
                      </a:r>
                      <a:endParaRPr lang="ru-RU" sz="2400" dirty="0">
                        <a:latin typeface="+mn-lt"/>
                        <a:ea typeface="Times New Roman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400" spc="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Беседа</a:t>
                      </a:r>
                      <a:endParaRPr lang="ru-RU" sz="2400" dirty="0">
                        <a:latin typeface="+mn-lt"/>
                        <a:ea typeface="Times New Roman"/>
                      </a:endParaRP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6480720"/>
          </a:xfrm>
        </p:spPr>
        <p:txBody>
          <a:bodyPr/>
          <a:lstStyle/>
          <a:p>
            <a:pPr>
              <a:buNone/>
            </a:pPr>
            <a:r>
              <a:rPr lang="ru-RU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Беседа</a:t>
            </a:r>
            <a:r>
              <a:rPr lang="ru-RU" sz="2400" dirty="0">
                <a:solidFill>
                  <a:srgbClr val="000000"/>
                </a:solidFill>
              </a:rPr>
              <a:t> – это вопросно-ответный метод организации и осуществления процесса обучения работающего населения в области ГО и ЧС. Он представляет собой диалогический путь изложения и обсуждения учебной информации, когда содержание материала знакомо обучаемым или близко к их жизненной практике.</a:t>
            </a:r>
          </a:p>
          <a:p>
            <a:pPr>
              <a:buNone/>
            </a:pPr>
            <a:r>
              <a:rPr lang="ru-RU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Тренировка</a:t>
            </a:r>
            <a:r>
              <a:rPr lang="ru-RU" sz="2400" dirty="0">
                <a:solidFill>
                  <a:srgbClr val="000000"/>
                </a:solidFill>
              </a:rPr>
              <a:t> – проводится с целью выработки, поддержания и совершенствования работниками организации необходимых практических навыков в использовании индивидуальных и коллективных средств защиты, первичных средств пожаротушения и оказания первой помощи.</a:t>
            </a:r>
          </a:p>
          <a:p>
            <a:pPr>
              <a:buNone/>
            </a:pPr>
            <a:r>
              <a:rPr lang="ru-RU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Комплексное занятие </a:t>
            </a:r>
            <a:r>
              <a:rPr lang="ru-RU" sz="2400" dirty="0">
                <a:solidFill>
                  <a:srgbClr val="000000"/>
                </a:solidFill>
              </a:rPr>
              <a:t>– основной вид практической подготовки работников организации по действиям в различных условиях обстановки. В ходе комплексного занятия все работники организации, независимо от занимаемых должностей, обучаются по единому замыслу правильному и однообразному действию в сложившейся обстановке.</a:t>
            </a:r>
          </a:p>
        </p:txBody>
      </p:sp>
    </p:spTree>
    <p:extLst>
      <p:ext uri="{BB962C8B-B14F-4D97-AF65-F5344CB8AC3E}">
        <p14:creationId xmlns:p14="http://schemas.microsoft.com/office/powerpoint/2010/main" val="1038477767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2880320"/>
          </a:xfrm>
        </p:spPr>
        <p:txBody>
          <a:bodyPr/>
          <a:lstStyle/>
          <a:p>
            <a:pPr>
              <a:buNone/>
            </a:pPr>
            <a:r>
              <a:rPr lang="ru-RU" sz="2400" b="1" dirty="0">
                <a:solidFill>
                  <a:srgbClr val="000000"/>
                </a:solidFill>
              </a:rPr>
              <a:t>Ответственность за организацию обучения </a:t>
            </a:r>
            <a:r>
              <a:rPr lang="ru-RU" sz="2400" dirty="0">
                <a:solidFill>
                  <a:srgbClr val="000000"/>
                </a:solidFill>
              </a:rPr>
              <a:t>работников организаций возлагается на </a:t>
            </a:r>
            <a:r>
              <a:rPr lang="ru-RU" sz="2400" dirty="0">
                <a:solidFill>
                  <a:srgbClr val="F51F24"/>
                </a:solidFill>
                <a:effectLst>
                  <a:outerShdw blurRad="25400" dist="25400" dir="2700000" algn="tl">
                    <a:srgbClr val="000000"/>
                  </a:outerShdw>
                </a:effectLst>
              </a:rPr>
              <a:t>руководителей организаций</a:t>
            </a:r>
            <a:r>
              <a:rPr lang="ru-RU" sz="2400" dirty="0">
                <a:solidFill>
                  <a:srgbClr val="000000"/>
                </a:solidFill>
              </a:rPr>
              <a:t>.</a:t>
            </a:r>
          </a:p>
          <a:p>
            <a:pPr>
              <a:buNone/>
            </a:pPr>
            <a:r>
              <a:rPr lang="ru-RU" sz="2400" b="1" dirty="0">
                <a:solidFill>
                  <a:srgbClr val="000000"/>
                </a:solidFill>
              </a:rPr>
              <a:t>Организация обучения </a:t>
            </a:r>
            <a:r>
              <a:rPr lang="ru-RU" sz="2400" dirty="0">
                <a:solidFill>
                  <a:srgbClr val="000000"/>
                </a:solidFill>
              </a:rPr>
              <a:t>возлагается на </a:t>
            </a:r>
            <a:r>
              <a:rPr lang="ru-RU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работников, специально уполномоченных на решение задач ГО и ЧС</a:t>
            </a:r>
            <a:r>
              <a:rPr lang="ru-RU" sz="2400" dirty="0">
                <a:solidFill>
                  <a:srgbClr val="000000"/>
                </a:solidFill>
              </a:rPr>
              <a:t>.</a:t>
            </a:r>
          </a:p>
          <a:p>
            <a:pPr>
              <a:buNone/>
            </a:pPr>
            <a:r>
              <a:rPr lang="ru-RU" sz="2400" dirty="0">
                <a:solidFill>
                  <a:srgbClr val="000000"/>
                </a:solidFill>
              </a:rPr>
              <a:t>Занятия организуются как правило, </a:t>
            </a:r>
            <a:r>
              <a:rPr lang="ru-RU" sz="2400" b="1" dirty="0">
                <a:solidFill>
                  <a:srgbClr val="000000"/>
                </a:solidFill>
              </a:rPr>
              <a:t>ежемесячно</a:t>
            </a:r>
            <a:r>
              <a:rPr lang="ru-RU" sz="2400" dirty="0">
                <a:solidFill>
                  <a:srgbClr val="000000"/>
                </a:solidFill>
              </a:rPr>
              <a:t> в течение года, исключая месяцы массовых отпусков работников организаций, и </a:t>
            </a:r>
            <a:r>
              <a:rPr lang="ru-RU" sz="2400" dirty="0">
                <a:solidFill>
                  <a:srgbClr val="F51F24"/>
                </a:solidFill>
                <a:effectLst>
                  <a:outerShdw blurRad="25400" dist="25400" dir="2700000" algn="tl">
                    <a:srgbClr val="000000"/>
                  </a:outerShdw>
                </a:effectLst>
              </a:rPr>
              <a:t>проводятся в рабочее время</a:t>
            </a:r>
            <a:r>
              <a:rPr lang="ru-RU" sz="2400" dirty="0">
                <a:solidFill>
                  <a:srgbClr val="000000"/>
                </a:solidFill>
                <a:effectLst>
                  <a:outerShdw blurRad="25400" dist="25400" dir="2700000" algn="tl">
                    <a:srgbClr val="000000"/>
                  </a:outerShdw>
                </a:effectLst>
              </a:rPr>
              <a:t>.</a:t>
            </a:r>
          </a:p>
        </p:txBody>
      </p:sp>
      <p:pic>
        <p:nvPicPr>
          <p:cNvPr id="40962" name="Picture 2" descr="http://www.energyland.info/img/news/022015/668be5f3d57d780821357c2014cc9030.JPG"/>
          <p:cNvPicPr>
            <a:picLocks noChangeAspect="1" noChangeArrowheads="1"/>
          </p:cNvPicPr>
          <p:nvPr/>
        </p:nvPicPr>
        <p:blipFill>
          <a:blip r:embed="rId2" cstate="print"/>
          <a:srcRect t="24928" b="14438"/>
          <a:stretch>
            <a:fillRect/>
          </a:stretch>
        </p:blipFill>
        <p:spPr bwMode="auto">
          <a:xfrm>
            <a:off x="0" y="3041576"/>
            <a:ext cx="9144000" cy="3816424"/>
          </a:xfrm>
          <a:prstGeom prst="rect">
            <a:avLst/>
          </a:prstGeom>
          <a:noFill/>
          <a:ln>
            <a:solidFill>
              <a:schemeClr val="bg2"/>
            </a:solidFill>
          </a:ln>
        </p:spPr>
      </p:pic>
    </p:spTree>
    <p:extLst>
      <p:ext uri="{BB962C8B-B14F-4D97-AF65-F5344CB8AC3E}">
        <p14:creationId xmlns:p14="http://schemas.microsoft.com/office/powerpoint/2010/main" val="753388624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23528" y="260648"/>
            <a:ext cx="3960440" cy="6336704"/>
          </a:xfrm>
        </p:spPr>
        <p:txBody>
          <a:bodyPr/>
          <a:lstStyle/>
          <a:p>
            <a:pPr>
              <a:buNone/>
            </a:pPr>
            <a:r>
              <a:rPr lang="ru-RU" dirty="0">
                <a:solidFill>
                  <a:srgbClr val="000000"/>
                </a:solidFill>
              </a:rPr>
              <a:t>Для проведения занятий приказом руководителя организации назначаются 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руководители занятий </a:t>
            </a:r>
            <a:r>
              <a:rPr lang="ru-RU" dirty="0">
                <a:solidFill>
                  <a:srgbClr val="000000"/>
                </a:solidFill>
              </a:rPr>
              <a:t>и создаются </a:t>
            </a:r>
            <a:r>
              <a:rPr lang="ru-RU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учебные группы численностью до 25 человек </a:t>
            </a:r>
            <a:r>
              <a:rPr lang="ru-RU" dirty="0">
                <a:solidFill>
                  <a:srgbClr val="000000"/>
                </a:solidFill>
              </a:rPr>
              <a:t>с учетом должностей работников организации, а также особенностей их профессий.</a:t>
            </a:r>
            <a:endParaRPr lang="ru-RU" sz="2800" dirty="0">
              <a:solidFill>
                <a:srgbClr val="00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427984" y="188640"/>
            <a:ext cx="4680520" cy="6480720"/>
          </a:xfrm>
          <a:ln>
            <a:solidFill>
              <a:schemeClr val="bg2"/>
            </a:solidFill>
          </a:ln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1200" b="1" dirty="0">
                <a:solidFill>
                  <a:srgbClr val="000000"/>
                </a:solidFill>
              </a:rPr>
              <a:t>Муниципальное бюджетное общеобразовательное учреждение</a:t>
            </a:r>
            <a:r>
              <a:rPr lang="ru-RU" sz="1200" dirty="0">
                <a:solidFill>
                  <a:srgbClr val="000000"/>
                </a:solidFill>
              </a:rPr>
              <a:t> </a:t>
            </a:r>
            <a:r>
              <a:rPr lang="ru-RU" sz="1200" b="1" dirty="0">
                <a:solidFill>
                  <a:srgbClr val="000000"/>
                </a:solidFill>
              </a:rPr>
              <a:t>гимназия № 1</a:t>
            </a:r>
            <a:endParaRPr lang="ru-RU" sz="1200" dirty="0">
              <a:solidFill>
                <a:srgbClr val="000000"/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1200" b="1" dirty="0">
              <a:solidFill>
                <a:srgbClr val="000000"/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1200" b="1" dirty="0">
                <a:solidFill>
                  <a:srgbClr val="000000"/>
                </a:solidFill>
              </a:rPr>
              <a:t>ПРИКАЗ № </a:t>
            </a:r>
            <a:endParaRPr lang="ru-RU" sz="1200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ru-RU" sz="1200" dirty="0">
                <a:solidFill>
                  <a:srgbClr val="000000"/>
                </a:solidFill>
              </a:rPr>
              <a:t>«__» ______ 2018 г. 		                     г. Екатеринбург</a:t>
            </a:r>
          </a:p>
          <a:p>
            <a:pPr>
              <a:buNone/>
            </a:pPr>
            <a:endParaRPr lang="ru-RU" sz="1200" b="1" dirty="0">
              <a:solidFill>
                <a:srgbClr val="000000"/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1200" b="1" dirty="0">
                <a:solidFill>
                  <a:srgbClr val="000000"/>
                </a:solidFill>
              </a:rPr>
              <a:t>Об организации гражданской обороны и защиты от чрезвычайных ситуаций в муниципальном бюджетном образовательном учреждении Гимназия № 1 в 2018 году</a:t>
            </a:r>
            <a:endParaRPr lang="ru-RU" sz="1200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ru-RU" sz="1200" dirty="0">
                <a:solidFill>
                  <a:srgbClr val="000000"/>
                </a:solidFill>
              </a:rPr>
              <a:t>В соответствии с Федеральными законами ……………………………………… </a:t>
            </a:r>
          </a:p>
          <a:p>
            <a:pPr algn="ctr">
              <a:buNone/>
            </a:pPr>
            <a:r>
              <a:rPr lang="ru-RU" sz="1200" b="1" dirty="0">
                <a:solidFill>
                  <a:srgbClr val="000000"/>
                </a:solidFill>
              </a:rPr>
              <a:t>ПРИКАЗЫВАЮ:</a:t>
            </a:r>
            <a:endParaRPr lang="ru-RU" sz="1200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ru-RU" sz="1200" dirty="0">
                <a:solidFill>
                  <a:srgbClr val="000000"/>
                </a:solidFill>
              </a:rPr>
              <a:t>…………………………………………………</a:t>
            </a:r>
          </a:p>
          <a:p>
            <a:pPr>
              <a:buNone/>
            </a:pPr>
            <a:r>
              <a:rPr lang="ru-RU" sz="1200" dirty="0">
                <a:solidFill>
                  <a:srgbClr val="000000"/>
                </a:solidFill>
              </a:rPr>
              <a:t>3. Утвердить учебные группы:</a:t>
            </a:r>
          </a:p>
          <a:p>
            <a:pPr>
              <a:buNone/>
            </a:pPr>
            <a:r>
              <a:rPr lang="ru-RU" sz="1200" b="1" dirty="0">
                <a:solidFill>
                  <a:srgbClr val="000000"/>
                </a:solidFill>
              </a:rPr>
              <a:t>группа № 1</a:t>
            </a:r>
            <a:r>
              <a:rPr lang="ru-RU" sz="1200" dirty="0">
                <a:solidFill>
                  <a:srgbClr val="000000"/>
                </a:solidFill>
              </a:rPr>
              <a:t>, кафедры физики и естественных наук, художественно-эстетического образования, руководитель Малявина А.В.</a:t>
            </a:r>
            <a:endParaRPr lang="ru-RU" sz="1200" b="1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ru-RU" sz="1200" dirty="0">
                <a:solidFill>
                  <a:srgbClr val="000000"/>
                </a:solidFill>
              </a:rPr>
              <a:t>………………………………..................</a:t>
            </a:r>
          </a:p>
          <a:p>
            <a:pPr>
              <a:buNone/>
            </a:pPr>
            <a:r>
              <a:rPr lang="ru-RU" sz="1200" b="1" dirty="0">
                <a:solidFill>
                  <a:srgbClr val="000000"/>
                </a:solidFill>
              </a:rPr>
              <a:t>группа № 6</a:t>
            </a:r>
            <a:r>
              <a:rPr lang="ru-RU" sz="1200" dirty="0">
                <a:solidFill>
                  <a:srgbClr val="000000"/>
                </a:solidFill>
              </a:rPr>
              <a:t>, кафедры русского языка и литературы, обществознания, физического воспитания, руководитель </a:t>
            </a:r>
            <a:r>
              <a:rPr lang="ru-RU" sz="1200" dirty="0" err="1">
                <a:solidFill>
                  <a:srgbClr val="000000"/>
                </a:solidFill>
              </a:rPr>
              <a:t>Муллагалиева</a:t>
            </a:r>
            <a:r>
              <a:rPr lang="ru-RU" sz="1200" dirty="0">
                <a:solidFill>
                  <a:srgbClr val="000000"/>
                </a:solidFill>
              </a:rPr>
              <a:t> С.Х.</a:t>
            </a:r>
          </a:p>
          <a:p>
            <a:pPr>
              <a:buNone/>
            </a:pPr>
            <a:r>
              <a:rPr lang="ru-RU" sz="1200" dirty="0">
                <a:solidFill>
                  <a:srgbClr val="000000"/>
                </a:solidFill>
              </a:rPr>
              <a:t>4. Занятия проводить:</a:t>
            </a:r>
          </a:p>
          <a:p>
            <a:pPr>
              <a:buNone/>
            </a:pPr>
            <a:r>
              <a:rPr lang="ru-RU" sz="1200" dirty="0">
                <a:solidFill>
                  <a:srgbClr val="000000"/>
                </a:solidFill>
              </a:rPr>
              <a:t>	с учащимися – в дни учебных занятий, согласно программе курса ОБЖ,</a:t>
            </a:r>
          </a:p>
          <a:p>
            <a:pPr>
              <a:buNone/>
            </a:pPr>
            <a:r>
              <a:rPr lang="ru-RU" sz="1200" dirty="0">
                <a:solidFill>
                  <a:srgbClr val="000000"/>
                </a:solidFill>
              </a:rPr>
              <a:t>	с постоянным составом – в дни осенних, зимних и весенних каникул.</a:t>
            </a:r>
          </a:p>
          <a:p>
            <a:pPr>
              <a:buNone/>
            </a:pPr>
            <a:r>
              <a:rPr lang="ru-RU" sz="1200" dirty="0">
                <a:solidFill>
                  <a:srgbClr val="000000"/>
                </a:solidFill>
              </a:rPr>
              <a:t>5. Учебный год начать 10 января 2018 г., закончить 30 декабря 2018 г.</a:t>
            </a:r>
            <a:endParaRPr lang="ru-RU" sz="1200" dirty="0"/>
          </a:p>
          <a:p>
            <a:pPr>
              <a:buNone/>
            </a:pPr>
            <a:r>
              <a:rPr lang="ru-RU" sz="1200" dirty="0">
                <a:solidFill>
                  <a:srgbClr val="000000"/>
                </a:solidFill>
              </a:rPr>
              <a:t>…………………………………………………</a:t>
            </a:r>
          </a:p>
          <a:p>
            <a:pPr>
              <a:buNone/>
            </a:pPr>
            <a:endParaRPr lang="ru-RU" sz="1200" dirty="0">
              <a:solidFill>
                <a:srgbClr val="000000"/>
              </a:solidFill>
            </a:endParaRPr>
          </a:p>
          <a:p>
            <a:pPr>
              <a:buNone/>
            </a:pPr>
            <a:endParaRPr lang="ru-RU" sz="1200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ru-RU" sz="1200" dirty="0">
                <a:solidFill>
                  <a:srgbClr val="000000"/>
                </a:solidFill>
              </a:rPr>
              <a:t>Директор			С.В. Иванова </a:t>
            </a:r>
          </a:p>
        </p:txBody>
      </p:sp>
    </p:spTree>
    <p:extLst>
      <p:ext uri="{BB962C8B-B14F-4D97-AF65-F5344CB8AC3E}">
        <p14:creationId xmlns:p14="http://schemas.microsoft.com/office/powerpoint/2010/main" val="1038477767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2304256"/>
          </a:xfrm>
        </p:spPr>
        <p:txBody>
          <a:bodyPr/>
          <a:lstStyle/>
          <a:p>
            <a:pPr>
              <a:buNone/>
            </a:pPr>
            <a:r>
              <a:rPr lang="ru-RU" sz="2400" b="1" dirty="0">
                <a:solidFill>
                  <a:srgbClr val="000000"/>
                </a:solidFill>
              </a:rPr>
              <a:t>Руководители занятий по ГО и ЧС </a:t>
            </a:r>
            <a:r>
              <a:rPr lang="ru-RU" sz="2400" dirty="0">
                <a:solidFill>
                  <a:srgbClr val="000000"/>
                </a:solidFill>
              </a:rPr>
              <a:t>должны </a:t>
            </a:r>
            <a:r>
              <a:rPr lang="ru-RU" sz="2400" dirty="0">
                <a:solidFill>
                  <a:srgbClr val="F51F24"/>
                </a:solidFill>
                <a:effectLst>
                  <a:outerShdw blurRad="25400" dist="25400" dir="2700000" algn="tl">
                    <a:srgbClr val="000000"/>
                  </a:outerShdw>
                </a:effectLst>
              </a:rPr>
              <a:t>в первый год назначения</a:t>
            </a:r>
            <a:r>
              <a:rPr lang="ru-RU" sz="2400" dirty="0">
                <a:solidFill>
                  <a:srgbClr val="000000"/>
                </a:solidFill>
              </a:rPr>
              <a:t>, а в дальнейшем </a:t>
            </a:r>
            <a:r>
              <a:rPr lang="ru-RU" sz="2400" dirty="0">
                <a:solidFill>
                  <a:srgbClr val="F51F24"/>
                </a:solidFill>
                <a:effectLst>
                  <a:outerShdw blurRad="25400" dist="25400" dir="2700000" algn="tl">
                    <a:srgbClr val="000000"/>
                  </a:outerShdw>
                </a:effectLst>
              </a:rPr>
              <a:t>не реже 1 раза в 5 лет</a:t>
            </a:r>
            <a:r>
              <a:rPr lang="ru-RU" sz="2400" dirty="0">
                <a:solidFill>
                  <a:srgbClr val="000000"/>
                </a:solidFill>
              </a:rPr>
              <a:t>, пройти подготовку в учебно-методических центрах по гражданской обороне и чрезвычайным ситуациям субъектов Российской Федерации или на курсах гражданской обороны муниципальных образований.</a:t>
            </a:r>
          </a:p>
        </p:txBody>
      </p:sp>
      <p:pic>
        <p:nvPicPr>
          <p:cNvPr id="39938" name="Picture 2" descr="http://put-okt.com/uploads/posts/2014-12/1419305718_img_0003.jpg"/>
          <p:cNvPicPr>
            <a:picLocks noChangeAspect="1" noChangeArrowheads="1"/>
          </p:cNvPicPr>
          <p:nvPr/>
        </p:nvPicPr>
        <p:blipFill>
          <a:blip r:embed="rId2" cstate="print"/>
          <a:srcRect t="24850" b="7087"/>
          <a:stretch>
            <a:fillRect/>
          </a:stretch>
        </p:blipFill>
        <p:spPr bwMode="auto">
          <a:xfrm>
            <a:off x="0" y="2708920"/>
            <a:ext cx="9144000" cy="414908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</p:pic>
    </p:spTree>
    <p:extLst>
      <p:ext uri="{BB962C8B-B14F-4D97-AF65-F5344CB8AC3E}">
        <p14:creationId xmlns:p14="http://schemas.microsoft.com/office/powerpoint/2010/main" val="1038477767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6408712"/>
          </a:xfrm>
        </p:spPr>
        <p:txBody>
          <a:bodyPr/>
          <a:lstStyle/>
          <a:p>
            <a:pPr>
              <a:buNone/>
            </a:pPr>
            <a:r>
              <a:rPr lang="ru-RU" sz="2800" dirty="0">
                <a:solidFill>
                  <a:srgbClr val="000000"/>
                </a:solidFill>
              </a:rPr>
              <a:t>Для проведения занятий привлекается: </a:t>
            </a:r>
          </a:p>
          <a:p>
            <a:r>
              <a:rPr lang="ru-RU" sz="280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руководящий состав, инженерно-технические работники, члены комиссий по предупреждению и ликвидации чрезвычайных ситуаций и обеспечению пожарной безопасности, </a:t>
            </a:r>
          </a:p>
          <a:p>
            <a:r>
              <a:rPr lang="ru-RU" sz="2800" dirty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руководители и сотрудники органов, специально уполномоченных на решение задач в области защиты населения и территорий от ЧС и (или) ГО, </a:t>
            </a:r>
          </a:p>
          <a:p>
            <a:r>
              <a:rPr lang="ru-RU" sz="280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другие подготовленные лица. </a:t>
            </a:r>
          </a:p>
          <a:p>
            <a:pPr>
              <a:buNone/>
            </a:pPr>
            <a:endParaRPr lang="ru-RU" sz="2800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ru-RU" sz="2800" dirty="0">
                <a:solidFill>
                  <a:srgbClr val="000000"/>
                </a:solidFill>
              </a:rPr>
              <a:t>Занятия по 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правилам оказания первой помощи </a:t>
            </a:r>
            <a:r>
              <a:rPr lang="ru-RU" sz="2800" dirty="0">
                <a:solidFill>
                  <a:srgbClr val="000000"/>
                </a:solidFill>
              </a:rPr>
              <a:t>проводятся с привлечением соответствующих специалистов</a:t>
            </a:r>
          </a:p>
        </p:txBody>
      </p:sp>
    </p:spTree>
    <p:extLst>
      <p:ext uri="{BB962C8B-B14F-4D97-AF65-F5344CB8AC3E}">
        <p14:creationId xmlns:p14="http://schemas.microsoft.com/office/powerpoint/2010/main" val="565855492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720080"/>
          </a:xfrm>
        </p:spPr>
        <p:txBody>
          <a:bodyPr/>
          <a:lstStyle/>
          <a:p>
            <a:r>
              <a:rPr lang="ru-RU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Защита населения Российской Федерации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7544" y="1196752"/>
            <a:ext cx="3117072" cy="6463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Мирное время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0410" y="1196752"/>
            <a:ext cx="3202030" cy="646331"/>
          </a:xfrm>
          <a:prstGeom prst="rect">
            <a:avLst/>
          </a:prstGeom>
          <a:solidFill>
            <a:srgbClr val="F51F24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Военное время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7544" y="2060848"/>
            <a:ext cx="3168352" cy="255454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Единая система предупреждения и ликвидации чрезвычайных ситуаций - РСЧС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92080" y="2711822"/>
            <a:ext cx="3240360" cy="107721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Гражданская оборона - ГО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7544" y="4869160"/>
            <a:ext cx="3168352" cy="156966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Силы и средства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Материальные ресурсы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292080" y="4869160"/>
            <a:ext cx="3240360" cy="156966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Силы и средства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Материальные ресурсы</a:t>
            </a:r>
          </a:p>
        </p:txBody>
      </p:sp>
      <p:sp>
        <p:nvSpPr>
          <p:cNvPr id="12" name="Двойная стрелка влево/вправо 11"/>
          <p:cNvSpPr/>
          <p:nvPr/>
        </p:nvSpPr>
        <p:spPr>
          <a:xfrm>
            <a:off x="3736040" y="5373216"/>
            <a:ext cx="1440160" cy="720080"/>
          </a:xfrm>
          <a:prstGeom prst="left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3046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04664"/>
            <a:ext cx="8640960" cy="6192688"/>
          </a:xfrm>
        </p:spPr>
        <p:txBody>
          <a:bodyPr/>
          <a:lstStyle/>
          <a:p>
            <a:pPr marL="468000" indent="-468000">
              <a:spcBef>
                <a:spcPts val="0"/>
              </a:spcBef>
              <a:buNone/>
            </a:pPr>
            <a:r>
              <a:rPr lang="ru-RU" b="1" dirty="0">
                <a:solidFill>
                  <a:srgbClr val="000000"/>
                </a:solidFill>
              </a:rPr>
              <a:t>Организации</a:t>
            </a:r>
            <a:r>
              <a:rPr lang="ru-RU" dirty="0">
                <a:solidFill>
                  <a:srgbClr val="000000"/>
                </a:solidFill>
              </a:rPr>
              <a:t> на основе Примерной программы и с учётом особенностей своей деятельности, </a:t>
            </a:r>
            <a:r>
              <a:rPr lang="ru-RU" b="1" dirty="0">
                <a:solidFill>
                  <a:srgbClr val="000000"/>
                </a:solidFill>
              </a:rPr>
              <a:t>разрабатывают и утверждают </a:t>
            </a:r>
            <a:r>
              <a:rPr lang="ru-RU" dirty="0">
                <a:solidFill>
                  <a:srgbClr val="F51F24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Программу обучения работников организации</a:t>
            </a:r>
            <a:r>
              <a:rPr lang="ru-RU" dirty="0">
                <a:solidFill>
                  <a:srgbClr val="000000"/>
                </a:solidFill>
              </a:rPr>
              <a:t> в области ГО и защиты от ЧС. </a:t>
            </a:r>
          </a:p>
          <a:p>
            <a:pPr marL="468000" indent="-468000">
              <a:spcBef>
                <a:spcPts val="0"/>
              </a:spcBef>
              <a:buNone/>
            </a:pPr>
            <a:r>
              <a:rPr lang="ru-RU" dirty="0">
                <a:solidFill>
                  <a:srgbClr val="000000"/>
                </a:solidFill>
              </a:rPr>
              <a:t>Руководителям организаций </a:t>
            </a:r>
            <a:r>
              <a:rPr lang="ru-RU" b="1" dirty="0">
                <a:solidFill>
                  <a:srgbClr val="000000"/>
                </a:solidFill>
              </a:rPr>
              <a:t>предоставляется право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вносить изменения в содержание тем</a:t>
            </a:r>
            <a:r>
              <a:rPr lang="ru-RU" dirty="0">
                <a:solidFill>
                  <a:srgbClr val="000000"/>
                </a:solidFill>
              </a:rPr>
              <a:t> и </a:t>
            </a:r>
            <a:r>
              <a:rPr lang="ru-RU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определять время на их изучение без сокращения общего количества часов</a:t>
            </a:r>
            <a:r>
              <a:rPr lang="ru-RU" dirty="0">
                <a:solidFill>
                  <a:srgbClr val="000000"/>
                </a:solidFill>
              </a:rPr>
              <a:t>, предусмотренного на освоение примерной программы курсового обучения.</a:t>
            </a:r>
          </a:p>
          <a:p>
            <a:pPr marL="468000" indent="-468000">
              <a:spcBef>
                <a:spcPts val="0"/>
              </a:spcBef>
              <a:buNone/>
            </a:pPr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477767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1872208"/>
          </a:xfrm>
        </p:spPr>
        <p:txBody>
          <a:bodyPr/>
          <a:lstStyle/>
          <a:p>
            <a:pPr algn="r">
              <a:buNone/>
            </a:pPr>
            <a:r>
              <a:rPr lang="ru-RU" sz="1400" b="1" dirty="0">
                <a:solidFill>
                  <a:srgbClr val="000000"/>
                </a:solidFill>
              </a:rPr>
              <a:t>УТВЕРЖДАЮ</a:t>
            </a:r>
          </a:p>
          <a:p>
            <a:pPr algn="r">
              <a:buNone/>
            </a:pPr>
            <a:r>
              <a:rPr lang="ru-RU" sz="1400" dirty="0">
                <a:solidFill>
                  <a:srgbClr val="000000"/>
                </a:solidFill>
              </a:rPr>
              <a:t>Директор  МБОУ Гимназия № 1</a:t>
            </a:r>
          </a:p>
          <a:p>
            <a:pPr algn="r">
              <a:buNone/>
            </a:pPr>
            <a:r>
              <a:rPr lang="ru-RU" sz="1400" dirty="0">
                <a:solidFill>
                  <a:srgbClr val="000000"/>
                </a:solidFill>
              </a:rPr>
              <a:t>С.В. Иванова </a:t>
            </a:r>
          </a:p>
          <a:p>
            <a:pPr algn="r">
              <a:buNone/>
            </a:pPr>
            <a:r>
              <a:rPr lang="ru-RU" sz="1400" dirty="0">
                <a:solidFill>
                  <a:srgbClr val="000000"/>
                </a:solidFill>
              </a:rPr>
              <a:t>28 декабря 2017 г.</a:t>
            </a:r>
          </a:p>
          <a:p>
            <a:pPr algn="ctr">
              <a:buNone/>
            </a:pPr>
            <a:r>
              <a:rPr lang="ru-RU" sz="1400" b="1" dirty="0">
                <a:solidFill>
                  <a:srgbClr val="000000"/>
                </a:solidFill>
              </a:rPr>
              <a:t>РАСПИСАНИЕ</a:t>
            </a:r>
          </a:p>
          <a:p>
            <a:pPr algn="ctr">
              <a:buNone/>
            </a:pPr>
            <a:r>
              <a:rPr lang="ru-RU" sz="1400" b="1" dirty="0">
                <a:solidFill>
                  <a:srgbClr val="000000"/>
                </a:solidFill>
              </a:rPr>
              <a:t>занятий по вопросам гражданской обороны и защиты от чрезвычайных ситуаций для постоянного состава на 2018 учебный год</a:t>
            </a:r>
            <a:endParaRPr lang="ru-RU" sz="1400" dirty="0">
              <a:solidFill>
                <a:srgbClr val="00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6917581"/>
              </p:ext>
            </p:extLst>
          </p:nvPr>
        </p:nvGraphicFramePr>
        <p:xfrm>
          <a:off x="323526" y="2337598"/>
          <a:ext cx="8568955" cy="3659407"/>
        </p:xfrm>
        <a:graphic>
          <a:graphicData uri="http://schemas.openxmlformats.org/drawingml/2006/table">
            <a:tbl>
              <a:tblPr/>
              <a:tblGrid>
                <a:gridCol w="3851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3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80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069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1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13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13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013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83241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№ </a:t>
                      </a:r>
                    </a:p>
                  </a:txBody>
                  <a:tcPr marL="43821" marR="43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Дата </a:t>
                      </a:r>
                    </a:p>
                  </a:txBody>
                  <a:tcPr marL="43821" marR="43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Часов</a:t>
                      </a:r>
                    </a:p>
                  </a:txBody>
                  <a:tcPr marL="43821" marR="43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Тема занятия</a:t>
                      </a:r>
                    </a:p>
                  </a:txBody>
                  <a:tcPr marL="43821" marR="43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Место </a:t>
                      </a:r>
                    </a:p>
                  </a:txBody>
                  <a:tcPr marL="43821" marR="43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Метод </a:t>
                      </a:r>
                    </a:p>
                  </a:txBody>
                  <a:tcPr marL="43821" marR="43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Кто проводит</a:t>
                      </a:r>
                    </a:p>
                  </a:txBody>
                  <a:tcPr marL="43821" marR="43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Выполнение</a:t>
                      </a:r>
                    </a:p>
                  </a:txBody>
                  <a:tcPr marL="43821" marR="43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579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43821" marR="43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66700" algn="l"/>
                          <a:tab pos="456565" algn="ctr"/>
                        </a:tabLs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09.01.2018</a:t>
                      </a:r>
                    </a:p>
                  </a:txBody>
                  <a:tcPr marL="43821" marR="43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43821" marR="43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1200" b="0" spc="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Поражающие факторы источников чрезвычайных ситуаций, характерных для мест расположения и производственной деятельности организации, а также оружия массового поражения и других видов оружия</a:t>
                      </a:r>
                      <a:endParaRPr lang="ru-RU" sz="1200" b="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Актовый зал</a:t>
                      </a:r>
                    </a:p>
                  </a:txBody>
                  <a:tcPr marL="43821" marR="43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Беседа </a:t>
                      </a:r>
                    </a:p>
                  </a:txBody>
                  <a:tcPr marL="43821" marR="43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Дурнов Д.А.</a:t>
                      </a:r>
                    </a:p>
                  </a:txBody>
                  <a:tcPr marL="43821" marR="43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3821" marR="43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995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43821" marR="43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26.02.2018</a:t>
                      </a:r>
                    </a:p>
                  </a:txBody>
                  <a:tcPr marL="43821" marR="43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43821" marR="43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1200" b="0" spc="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Порядок получения сигнала "ВНИМАНИЕ ВСЕМ!" с информацией о воздушной тревоге, химической тревоге, радиационной опасности или угрозе катастрофического затопления и действий работников организации по ним</a:t>
                      </a:r>
                      <a:endParaRPr lang="ru-RU" sz="1200" b="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Актовый зал</a:t>
                      </a:r>
                    </a:p>
                  </a:txBody>
                  <a:tcPr marL="43821" marR="43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Беседа </a:t>
                      </a:r>
                    </a:p>
                  </a:txBody>
                  <a:tcPr marL="43821" marR="43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Смирнов А.В.</a:t>
                      </a:r>
                    </a:p>
                  </a:txBody>
                  <a:tcPr marL="43821" marR="43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3821" marR="43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483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3821" marR="43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3821" marR="43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3821" marR="43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ru-RU" sz="1200" b="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3821" marR="43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3821" marR="43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3821" marR="43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3821" marR="43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6483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3821" marR="43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3821" marR="43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3821" marR="43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ru-RU" sz="1200" b="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3821" marR="43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3821" marR="43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3821" marR="43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3821" marR="438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23528" y="6361583"/>
            <a:ext cx="849694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000000"/>
                </a:solidFill>
                <a:latin typeface="+mn-lt"/>
              </a:rPr>
              <a:t>Заместитель директора						Петров Д.А.</a:t>
            </a:r>
          </a:p>
        </p:txBody>
      </p:sp>
    </p:spTree>
    <p:extLst>
      <p:ext uri="{BB962C8B-B14F-4D97-AF65-F5344CB8AC3E}">
        <p14:creationId xmlns:p14="http://schemas.microsoft.com/office/powerpoint/2010/main" val="1038477767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292080" y="260648"/>
            <a:ext cx="36004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8000" indent="-468000"/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Журнал учета посещаемости </a:t>
            </a:r>
            <a:r>
              <a:rPr lang="ru-RU" sz="2800" dirty="0">
                <a:latin typeface="+mn-lt"/>
              </a:rPr>
              <a:t>ведется в каждой учебной группе и является </a:t>
            </a:r>
            <a:r>
              <a:rPr lang="ru-RU" sz="2800" b="1" dirty="0">
                <a:latin typeface="+mn-lt"/>
              </a:rPr>
              <a:t>основным отчетным документом, </a:t>
            </a:r>
            <a:r>
              <a:rPr lang="ru-RU" sz="2800" dirty="0">
                <a:latin typeface="+mn-lt"/>
              </a:rPr>
              <a:t>отражающим выполнение учебной программы и посещаемость занятий 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E1837EA9-7509-4F68-B410-778F1AE3AB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6433472"/>
              </p:ext>
            </p:extLst>
          </p:nvPr>
        </p:nvGraphicFramePr>
        <p:xfrm>
          <a:off x="251520" y="260647"/>
          <a:ext cx="4464496" cy="61885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496">
                  <a:extLst>
                    <a:ext uri="{9D8B030D-6E8A-4147-A177-3AD203B41FA5}">
                      <a16:colId xmlns:a16="http://schemas.microsoft.com/office/drawing/2014/main" val="2671386003"/>
                    </a:ext>
                  </a:extLst>
                </a:gridCol>
              </a:tblGrid>
              <a:tr h="6188571">
                <a:tc>
                  <a:txBody>
                    <a:bodyPr/>
                    <a:lstStyle/>
                    <a:p>
                      <a:pPr algn="ctr"/>
                      <a:r>
                        <a:rPr lang="ru-RU" b="0" dirty="0">
                          <a:solidFill>
                            <a:schemeClr val="tx1"/>
                          </a:solidFill>
                        </a:rPr>
                        <a:t>_________________________________</a:t>
                      </a:r>
                    </a:p>
                    <a:p>
                      <a:pPr algn="ctr"/>
                      <a:r>
                        <a:rPr lang="ru-RU" sz="1400" b="0" dirty="0">
                          <a:solidFill>
                            <a:schemeClr val="tx1"/>
                          </a:solidFill>
                        </a:rPr>
                        <a:t>(наименование организации)</a:t>
                      </a:r>
                    </a:p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ЖУРНАЛ </a:t>
                      </a:r>
                    </a:p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учета занятий по курсовому обучению</a:t>
                      </a:r>
                    </a:p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_________________________________</a:t>
                      </a:r>
                    </a:p>
                    <a:p>
                      <a:pPr algn="ctr"/>
                      <a:r>
                        <a:rPr lang="ru-RU" sz="1400" b="0" dirty="0">
                          <a:solidFill>
                            <a:schemeClr val="tx1"/>
                          </a:solidFill>
                        </a:rPr>
                        <a:t>(наименование учебной группы)</a:t>
                      </a:r>
                    </a:p>
                    <a:p>
                      <a:pPr algn="ctr"/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r>
                        <a:rPr lang="ru-RU" sz="1200" b="0" dirty="0">
                          <a:solidFill>
                            <a:schemeClr val="tx1"/>
                          </a:solidFill>
                        </a:rPr>
                        <a:t>Приказ о зачислении на обучение №__ от_____</a:t>
                      </a:r>
                    </a:p>
                    <a:p>
                      <a:pPr algn="r"/>
                      <a:endParaRPr lang="ru-RU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ru-RU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ru-RU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ru-RU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ru-RU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ru-RU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ru-RU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ru-RU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r>
                        <a:rPr lang="ru-RU" sz="1200" b="0" dirty="0">
                          <a:solidFill>
                            <a:schemeClr val="tx1"/>
                          </a:solidFill>
                        </a:rPr>
                        <a:t>Обучение начато_________________</a:t>
                      </a:r>
                    </a:p>
                    <a:p>
                      <a:pPr algn="r"/>
                      <a:r>
                        <a:rPr lang="ru-RU" sz="1200" b="0" dirty="0">
                          <a:solidFill>
                            <a:schemeClr val="tx1"/>
                          </a:solidFill>
                        </a:rPr>
                        <a:t>Обучение окончено_______________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15144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32D73FD4-2B3A-47EF-BA0A-26CDA58E63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l="9335" t="6996" r="2558" b="45274"/>
          <a:stretch/>
        </p:blipFill>
        <p:spPr>
          <a:xfrm>
            <a:off x="323527" y="116632"/>
            <a:ext cx="8640961" cy="6646892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2159779"/>
              </p:ext>
            </p:extLst>
          </p:nvPr>
        </p:nvGraphicFramePr>
        <p:xfrm>
          <a:off x="2" y="4"/>
          <a:ext cx="9144001" cy="6858002"/>
        </p:xfrm>
        <a:graphic>
          <a:graphicData uri="http://schemas.openxmlformats.org/drawingml/2006/table">
            <a:tbl>
              <a:tblPr/>
              <a:tblGrid>
                <a:gridCol w="8071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2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19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19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19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19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199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9199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9199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80561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Ф.И.О.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обучаемого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Посещаемость 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07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12.01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20.02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16.03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25.04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17.05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06.06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08.07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05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Абрамов Я.В.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нп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05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Иванов А.Р.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05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Зиновьев Л.Д.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нп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05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Исупов С.А.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05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Казаков </a:t>
                      </a:r>
                      <a:r>
                        <a:rPr lang="ru-RU" sz="2000" spc="-40" dirty="0">
                          <a:latin typeface="Times New Roman"/>
                          <a:ea typeface="Times New Roman"/>
                          <a:cs typeface="Times New Roman"/>
                        </a:rPr>
                        <a:t>Т.Г.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05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Кривошеин </a:t>
                      </a:r>
                      <a:r>
                        <a:rPr lang="ru-RU" sz="2000" spc="-40" dirty="0">
                          <a:latin typeface="Times New Roman"/>
                          <a:ea typeface="Times New Roman"/>
                          <a:cs typeface="Times New Roman"/>
                        </a:rPr>
                        <a:t>С.М.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05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Кузнецова </a:t>
                      </a:r>
                      <a:r>
                        <a:rPr lang="ru-RU" sz="2000" spc="-40" dirty="0">
                          <a:latin typeface="Times New Roman"/>
                          <a:ea typeface="Times New Roman"/>
                          <a:cs typeface="Times New Roman"/>
                        </a:rPr>
                        <a:t>С.А.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05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Мулявин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А.В.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805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Русских Т.М.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805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Стукалов И.В.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нп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805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Томин </a:t>
                      </a:r>
                      <a:r>
                        <a:rPr lang="ru-RU" sz="2000" spc="-50" dirty="0">
                          <a:latin typeface="Times New Roman"/>
                          <a:ea typeface="Times New Roman"/>
                          <a:cs typeface="Times New Roman"/>
                        </a:rPr>
                        <a:t>Е.С.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805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Фирсов О.Н.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</a:p>
                  </a:txBody>
                  <a:tcPr marL="41253" marR="412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 t="9906" b="10846"/>
          <a:stretch>
            <a:fillRect/>
          </a:stretch>
        </p:blipFill>
        <p:spPr bwMode="auto">
          <a:xfrm>
            <a:off x="7308304" y="1196752"/>
            <a:ext cx="1656184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2774495"/>
              </p:ext>
            </p:extLst>
          </p:nvPr>
        </p:nvGraphicFramePr>
        <p:xfrm>
          <a:off x="0" y="4"/>
          <a:ext cx="9144000" cy="6857996"/>
        </p:xfrm>
        <a:graphic>
          <a:graphicData uri="http://schemas.openxmlformats.org/drawingml/2006/table">
            <a:tbl>
              <a:tblPr/>
              <a:tblGrid>
                <a:gridCol w="5631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45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604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077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6120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0159" marR="201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Дата </a:t>
                      </a:r>
                    </a:p>
                  </a:txBody>
                  <a:tcPr marL="20159" marR="201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темы</a:t>
                      </a:r>
                    </a:p>
                  </a:txBody>
                  <a:tcPr marL="20159" marR="201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Количество часов</a:t>
                      </a:r>
                    </a:p>
                  </a:txBody>
                  <a:tcPr marL="20159" marR="201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Подпись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проводившего</a:t>
                      </a:r>
                    </a:p>
                  </a:txBody>
                  <a:tcPr marL="20159" marR="201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107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20159" marR="201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12.01.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+mn-lt"/>
                          <a:ea typeface="Times New Roman"/>
                          <a:cs typeface="Times New Roman"/>
                        </a:rPr>
                        <a:t>Поражающие факторы источников чрезвычайных ситуаций, характерных для мест расположения и производственной деятельности организации, а также оружия массового поражения и других видов оружия</a:t>
                      </a:r>
                    </a:p>
                  </a:txBody>
                  <a:tcPr marL="20159" marR="201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0159" marR="201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Смирнов К.В.</a:t>
                      </a:r>
                    </a:p>
                  </a:txBody>
                  <a:tcPr marL="20159" marR="201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676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0159" marR="201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0159" marR="201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0159" marR="201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0159" marR="201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0159" marR="201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76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0159" marR="201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0159" marR="201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0159" marR="201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0159" marR="201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0159" marR="201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408712"/>
          </a:xfrm>
        </p:spPr>
        <p:txBody>
          <a:bodyPr/>
          <a:lstStyle/>
          <a:p>
            <a:pPr algn="r">
              <a:buNone/>
            </a:pPr>
            <a:r>
              <a:rPr lang="ru-RU" sz="1000" dirty="0">
                <a:solidFill>
                  <a:srgbClr val="000000"/>
                </a:solidFill>
              </a:rPr>
              <a:t> </a:t>
            </a:r>
            <a:r>
              <a:rPr lang="ru-RU" sz="1600" b="1" dirty="0">
                <a:solidFill>
                  <a:srgbClr val="000000"/>
                </a:solidFill>
              </a:rPr>
              <a:t>УТВЕРЖДАЮ</a:t>
            </a:r>
          </a:p>
          <a:p>
            <a:pPr algn="r">
              <a:buNone/>
            </a:pPr>
            <a:r>
              <a:rPr lang="ru-RU" sz="1600" dirty="0">
                <a:solidFill>
                  <a:srgbClr val="000000"/>
                </a:solidFill>
              </a:rPr>
              <a:t>                                                            директор МАОУ Лицей № 100</a:t>
            </a:r>
          </a:p>
          <a:p>
            <a:pPr algn="r">
              <a:buNone/>
            </a:pPr>
            <a:r>
              <a:rPr lang="ru-RU" sz="1600" dirty="0">
                <a:solidFill>
                  <a:srgbClr val="000000"/>
                </a:solidFill>
              </a:rPr>
              <a:t>                                                             </a:t>
            </a:r>
            <a:r>
              <a:rPr lang="ru-RU" sz="1600" b="1" dirty="0">
                <a:solidFill>
                  <a:srgbClr val="000000"/>
                </a:solidFill>
              </a:rPr>
              <a:t>А.В. Кравцова</a:t>
            </a:r>
          </a:p>
          <a:p>
            <a:pPr algn="r">
              <a:buNone/>
            </a:pPr>
            <a:r>
              <a:rPr lang="ru-RU" sz="1600" dirty="0">
                <a:solidFill>
                  <a:srgbClr val="000000"/>
                </a:solidFill>
              </a:rPr>
              <a:t>                                                          « _____» ________ 2016 г.</a:t>
            </a:r>
          </a:p>
          <a:p>
            <a:pPr>
              <a:buNone/>
            </a:pPr>
            <a:r>
              <a:rPr lang="ru-RU" sz="1000" dirty="0">
                <a:solidFill>
                  <a:srgbClr val="000000"/>
                </a:solidFill>
              </a:rPr>
              <a:t> </a:t>
            </a:r>
          </a:p>
          <a:p>
            <a:pPr>
              <a:buNone/>
            </a:pPr>
            <a:r>
              <a:rPr lang="ru-RU" sz="1000" dirty="0">
                <a:solidFill>
                  <a:srgbClr val="000000"/>
                </a:solidFill>
              </a:rPr>
              <a:t> 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000" dirty="0">
                <a:solidFill>
                  <a:srgbClr val="000000"/>
                </a:solidFill>
              </a:rPr>
              <a:t> </a:t>
            </a:r>
            <a:r>
              <a:rPr lang="ru-RU" sz="1600" b="1" dirty="0">
                <a:solidFill>
                  <a:srgbClr val="000000"/>
                </a:solidFill>
              </a:rPr>
              <a:t>План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600" b="1" dirty="0">
                <a:solidFill>
                  <a:srgbClr val="000000"/>
                </a:solidFill>
              </a:rPr>
              <a:t>проведения занятия с учебной группой № 1 по гражданской обороне</a:t>
            </a:r>
          </a:p>
          <a:p>
            <a:pPr>
              <a:buNone/>
            </a:pPr>
            <a:r>
              <a:rPr lang="ru-RU" sz="1000" dirty="0">
                <a:solidFill>
                  <a:srgbClr val="000000"/>
                </a:solidFill>
              </a:rPr>
              <a:t> </a:t>
            </a:r>
          </a:p>
          <a:p>
            <a:pPr>
              <a:buNone/>
            </a:pPr>
            <a:r>
              <a:rPr lang="ru-RU" sz="1600" b="1" dirty="0">
                <a:solidFill>
                  <a:srgbClr val="000000"/>
                </a:solidFill>
              </a:rPr>
              <a:t>Тема 1:</a:t>
            </a:r>
            <a:r>
              <a:rPr lang="ru-RU" sz="1600" dirty="0">
                <a:solidFill>
                  <a:srgbClr val="000000"/>
                </a:solidFill>
              </a:rPr>
              <a:t> 	</a:t>
            </a:r>
            <a:r>
              <a:rPr lang="ru-RU" sz="1600" dirty="0">
                <a:solidFill>
                  <a:srgbClr val="000000"/>
                </a:solidFill>
                <a:ea typeface="Times New Roman"/>
                <a:cs typeface="Times New Roman"/>
              </a:rPr>
              <a:t>Чрезвычайные ситуации, характерные для региона (муниципального образования), 	присущие им опасности для населения и возможные способы защиты от них 	работников организации</a:t>
            </a:r>
            <a:r>
              <a:rPr lang="ru-RU" sz="1600" dirty="0">
                <a:solidFill>
                  <a:srgbClr val="000000"/>
                </a:solidFill>
              </a:rPr>
              <a:t> </a:t>
            </a:r>
          </a:p>
          <a:p>
            <a:pPr>
              <a:buNone/>
            </a:pPr>
            <a:r>
              <a:rPr lang="ru-RU" sz="1600" b="1" dirty="0">
                <a:solidFill>
                  <a:srgbClr val="000000"/>
                </a:solidFill>
              </a:rPr>
              <a:t>Цели занятия:</a:t>
            </a:r>
          </a:p>
          <a:p>
            <a:pPr lvl="1">
              <a:buFont typeface="Arial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</a:rPr>
              <a:t>изучить опасности для населения, присущие чрезвычайным ситуациям, характерным для территории проживания и работы, </a:t>
            </a:r>
          </a:p>
          <a:p>
            <a:pPr lvl="1">
              <a:buFont typeface="Arial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</a:rPr>
              <a:t>изучить опасности возникающие при военных действиях и вследствие этих действий, </a:t>
            </a:r>
          </a:p>
          <a:p>
            <a:pPr lvl="1">
              <a:buFont typeface="Arial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</a:rPr>
              <a:t>изучить возможные способы защиты от опасностей военного и мирного времени работников организации.</a:t>
            </a:r>
          </a:p>
          <a:p>
            <a:pPr>
              <a:buNone/>
            </a:pPr>
            <a:r>
              <a:rPr lang="ru-RU" sz="1600" b="1" dirty="0">
                <a:solidFill>
                  <a:srgbClr val="000000"/>
                </a:solidFill>
              </a:rPr>
              <a:t>Учебные вопросы:</a:t>
            </a:r>
          </a:p>
          <a:p>
            <a:pPr lvl="1">
              <a:buAutoNum type="arabicPeriod"/>
            </a:pPr>
            <a:r>
              <a:rPr lang="ru-RU" sz="1600" dirty="0">
                <a:solidFill>
                  <a:srgbClr val="000000"/>
                </a:solidFill>
              </a:rPr>
              <a:t>Опасности для населения, присущие чрезвычайным ситуациям, характерным для территории проживания и работы.</a:t>
            </a:r>
          </a:p>
          <a:p>
            <a:pPr lvl="1">
              <a:buAutoNum type="arabicPeriod"/>
            </a:pPr>
            <a:r>
              <a:rPr lang="ru-RU" sz="1600" dirty="0">
                <a:solidFill>
                  <a:srgbClr val="000000"/>
                </a:solidFill>
              </a:rPr>
              <a:t>Опасности возникающие при военных действиях и вследствие этих действий.</a:t>
            </a:r>
          </a:p>
          <a:p>
            <a:pPr lvl="1">
              <a:buAutoNum type="arabicPeriod"/>
            </a:pPr>
            <a:r>
              <a:rPr lang="ru-RU" sz="1600" dirty="0">
                <a:solidFill>
                  <a:srgbClr val="000000"/>
                </a:solidFill>
              </a:rPr>
              <a:t>Возможные способы защиты от опасностей военного и мирного времени работников организации.</a:t>
            </a:r>
          </a:p>
        </p:txBody>
      </p:sp>
    </p:spTree>
    <p:extLst>
      <p:ext uri="{BB962C8B-B14F-4D97-AF65-F5344CB8AC3E}">
        <p14:creationId xmlns:p14="http://schemas.microsoft.com/office/powerpoint/2010/main" val="1038477767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264696"/>
          </a:xfrm>
        </p:spPr>
        <p:txBody>
          <a:bodyPr/>
          <a:lstStyle/>
          <a:p>
            <a:pPr>
              <a:buNone/>
            </a:pPr>
            <a:r>
              <a:rPr lang="ru-RU" sz="2800" b="1" dirty="0">
                <a:solidFill>
                  <a:srgbClr val="000000"/>
                </a:solidFill>
              </a:rPr>
              <a:t>Инструктаж по ГО </a:t>
            </a:r>
            <a:r>
              <a:rPr lang="ru-RU" sz="2800" dirty="0">
                <a:solidFill>
                  <a:srgbClr val="000000"/>
                </a:solidFill>
              </a:rPr>
              <a:t>организуется и проводится с вновь принятыми работниками </a:t>
            </a:r>
            <a:r>
              <a:rPr lang="ru-RU" sz="28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 течение первого месяца их работы. </a:t>
            </a:r>
          </a:p>
          <a:p>
            <a:pPr>
              <a:buNone/>
            </a:pPr>
            <a:r>
              <a:rPr lang="ru-RU" sz="2800" b="1" dirty="0">
                <a:solidFill>
                  <a:srgbClr val="000000"/>
                </a:solidFill>
              </a:rPr>
              <a:t> </a:t>
            </a:r>
            <a:r>
              <a:rPr lang="ru-RU" sz="2800" dirty="0">
                <a:solidFill>
                  <a:srgbClr val="000000"/>
                </a:solidFill>
              </a:rPr>
              <a:t>Для проведения инструктажа организацией: </a:t>
            </a:r>
          </a:p>
          <a:p>
            <a:r>
              <a:rPr lang="ru-RU" sz="2800" dirty="0">
                <a:solidFill>
                  <a:srgbClr val="000000"/>
                </a:solidFill>
              </a:rPr>
              <a:t>разрабатывается программа и порядок проведения вводного инструктажа по ГО;</a:t>
            </a:r>
          </a:p>
          <a:p>
            <a:r>
              <a:rPr lang="ru-RU" sz="2800" dirty="0">
                <a:solidFill>
                  <a:srgbClr val="000000"/>
                </a:solidFill>
              </a:rPr>
              <a:t>назначается лицо, ответственное за проведение инструктажа по ГО.</a:t>
            </a:r>
          </a:p>
          <a:p>
            <a:pPr>
              <a:buNone/>
            </a:pPr>
            <a:r>
              <a:rPr lang="ru-RU" sz="2800" dirty="0">
                <a:solidFill>
                  <a:srgbClr val="000000"/>
                </a:solidFill>
              </a:rPr>
              <a:t>О проведении инструктажа по ГО делается запись в </a:t>
            </a:r>
            <a:r>
              <a:rPr lang="ru-RU" sz="2800" b="1" dirty="0">
                <a:solidFill>
                  <a:srgbClr val="000000"/>
                </a:solidFill>
              </a:rPr>
              <a:t>журнале учета проведения инструктажа по ГО </a:t>
            </a:r>
            <a:r>
              <a:rPr lang="ru-RU" sz="2800" dirty="0">
                <a:solidFill>
                  <a:srgbClr val="000000"/>
                </a:solidFill>
              </a:rPr>
              <a:t>с обязательной росписью инструктируемого и лица, проводящего инструктаж. </a:t>
            </a:r>
          </a:p>
        </p:txBody>
      </p:sp>
    </p:spTree>
    <p:extLst>
      <p:ext uri="{BB962C8B-B14F-4D97-AF65-F5344CB8AC3E}">
        <p14:creationId xmlns:p14="http://schemas.microsoft.com/office/powerpoint/2010/main" val="1038477767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264696"/>
          </a:xfrm>
        </p:spPr>
        <p:txBody>
          <a:bodyPr/>
          <a:lstStyle/>
          <a:p>
            <a:pPr>
              <a:buNone/>
            </a:pPr>
            <a:r>
              <a:rPr lang="ru-RU" sz="2800" b="1" dirty="0">
                <a:solidFill>
                  <a:srgbClr val="000000"/>
                </a:solidFill>
              </a:rPr>
              <a:t>Перечень </a:t>
            </a:r>
            <a:r>
              <a:rPr lang="ru-RU" sz="2800" dirty="0">
                <a:solidFill>
                  <a:srgbClr val="000000"/>
                </a:solidFill>
              </a:rPr>
              <a:t>основных вопросов, включаемых в программу проведения в организации 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вводного инструктажа по гражданской обороне</a:t>
            </a:r>
            <a:r>
              <a:rPr lang="ru-RU" sz="2800" dirty="0">
                <a:solidFill>
                  <a:srgbClr val="000000"/>
                </a:solidFill>
              </a:rPr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Основание для проведения вводного инструктажа по ГО, понятие «гражданской обороны» и ее основные задачи;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dirty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Возможные угрозы для персонала предприятия (организации), вследствие производственной деятельности;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Возможные опасности в случае ЧС природного и техногенного характера, при угрозе или совершении террористического акта, при возникновении военных конфликтов;</a:t>
            </a:r>
          </a:p>
        </p:txBody>
      </p:sp>
    </p:spTree>
    <p:extLst>
      <p:ext uri="{BB962C8B-B14F-4D97-AF65-F5344CB8AC3E}">
        <p14:creationId xmlns:p14="http://schemas.microsoft.com/office/powerpoint/2010/main" val="2001912199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264696"/>
          </a:xfrm>
        </p:spPr>
        <p:txBody>
          <a:bodyPr/>
          <a:lstStyle/>
          <a:p>
            <a:pPr marL="457200" indent="-457200">
              <a:buFont typeface="+mj-lt"/>
              <a:buAutoNum type="arabicPeriod" startAt="4"/>
            </a:pPr>
            <a:r>
              <a:rPr lang="ru-RU" sz="2800" dirty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Сигналы оповещения ГО и порядок действий по ним;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ru-RU" sz="280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Порядок получения средств индивидуальной защиты;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ru-RU" sz="2800" dirty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Порядок эвакуации в случае возникновения ЧС;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ru-RU" sz="280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Расположение защитных сооружений ГО и порядок укрытия в них;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ru-RU" sz="2800" dirty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Информация о подготовке в области ГО и защиты в ЧС по месту работы;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ru-RU" sz="280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Информация о наличии формирований ГО организации;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ru-RU" sz="2800" dirty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Другие необходимые сведения по ГО и ЧС;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ru-RU" sz="280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Информация о работнике по ГО и ЧС организации.</a:t>
            </a:r>
          </a:p>
        </p:txBody>
      </p:sp>
    </p:spTree>
    <p:extLst>
      <p:ext uri="{BB962C8B-B14F-4D97-AF65-F5344CB8AC3E}">
        <p14:creationId xmlns:p14="http://schemas.microsoft.com/office/powerpoint/2010/main" val="1838659443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1520" y="260648"/>
            <a:ext cx="4680520" cy="1384995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Организации, прекращающие работу в военное время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12160" y="2852936"/>
            <a:ext cx="2952328" cy="3785652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Осуществляют мероприятия по защите в ЧС природного и техногенного характера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Осуществляют мероприятия по гражданской обороне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1520" y="1916832"/>
            <a:ext cx="4680520" cy="181588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Организации, продолжающие работу в военное время в местах постоянного размещения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12160" y="260648"/>
            <a:ext cx="2952328" cy="193899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Осуществляют мероприятия по защите в ЧС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Частично проводят мероприятия по ГО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1520" y="4005064"/>
            <a:ext cx="4680520" cy="2677656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Организации, прекращающие работу в военное время в местах постоянного размещения и возобновляющие работу в безопасных районах</a:t>
            </a:r>
          </a:p>
        </p:txBody>
      </p:sp>
      <p:sp>
        <p:nvSpPr>
          <p:cNvPr id="3" name="Стрелка вправо 2"/>
          <p:cNvSpPr/>
          <p:nvPr/>
        </p:nvSpPr>
        <p:spPr>
          <a:xfrm>
            <a:off x="5148064" y="2492896"/>
            <a:ext cx="648072" cy="2792630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5164244" y="332656"/>
            <a:ext cx="648072" cy="1296144"/>
          </a:xfrm>
          <a:prstGeom prst="rightArrow">
            <a:avLst>
              <a:gd name="adj1" fmla="val 50000"/>
              <a:gd name="adj2" fmla="val 43729"/>
            </a:avLst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6049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1169" y="332656"/>
            <a:ext cx="2664296" cy="6264693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355962" y="323748"/>
            <a:ext cx="2664296" cy="626469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206771" y="332656"/>
            <a:ext cx="2664296" cy="626469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83996" y="526742"/>
            <a:ext cx="2296054" cy="70788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Война с применением ТЯО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26407" y="526742"/>
            <a:ext cx="2133091" cy="70788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ЧС мирного времени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31240" y="526742"/>
            <a:ext cx="2296054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Война с применением ОСП</a:t>
            </a:r>
          </a:p>
        </p:txBody>
      </p:sp>
      <p:pic>
        <p:nvPicPr>
          <p:cNvPr id="1026" name="Picture 2" descr="Картинки по запросу здание детского сада клипар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406" y="1497068"/>
            <a:ext cx="2133091" cy="99583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Прямоугольник 17"/>
          <p:cNvSpPr/>
          <p:nvPr/>
        </p:nvSpPr>
        <p:spPr>
          <a:xfrm>
            <a:off x="539552" y="2852936"/>
            <a:ext cx="2349115" cy="175432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1. Проводится эвакуация постоянного и переменного состава из здания учебного заведения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539552" y="4699010"/>
            <a:ext cx="2349115" cy="175432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2. Проводится укрытие в здании учебного заведения с мероприятиями по индивидуальной защите</a:t>
            </a:r>
          </a:p>
        </p:txBody>
      </p:sp>
      <p:pic>
        <p:nvPicPr>
          <p:cNvPr id="21" name="Picture 2" descr="Картинки по запросу здание детского сада клипар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35" y="1497068"/>
            <a:ext cx="2255459" cy="99583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3531240" y="2852936"/>
            <a:ext cx="2313740" cy="313932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Учебно-воспитательный процесс продолжается.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По сигналам оповещения проводится укрытие постоянного и переменного состава в защитных сооружениях</a:t>
            </a:r>
          </a:p>
        </p:txBody>
      </p:sp>
      <p:pic>
        <p:nvPicPr>
          <p:cNvPr id="24" name="Picture 2" descr="Картинки по запросу здание детского сада клипар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5061" y="1497068"/>
            <a:ext cx="2264989" cy="99583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Прямоугольник 24"/>
          <p:cNvSpPr/>
          <p:nvPr/>
        </p:nvSpPr>
        <p:spPr>
          <a:xfrm>
            <a:off x="6390685" y="2852936"/>
            <a:ext cx="2313740" cy="313932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Учебно-воспитательный процесс прекращается.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Переменный состав передается родителям.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Проводится эвакуация постоянного состава в загородную зону</a:t>
            </a:r>
          </a:p>
        </p:txBody>
      </p:sp>
    </p:spTree>
    <p:extLst>
      <p:ext uri="{BB962C8B-B14F-4D97-AF65-F5344CB8AC3E}">
        <p14:creationId xmlns:p14="http://schemas.microsoft.com/office/powerpoint/2010/main" val="3170703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1169" y="332656"/>
            <a:ext cx="2664296" cy="6264693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355962" y="323748"/>
            <a:ext cx="2664296" cy="626469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206771" y="332656"/>
            <a:ext cx="2664296" cy="626469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83996" y="526742"/>
            <a:ext cx="2296054" cy="70788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Война с применением ТЯО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26407" y="526742"/>
            <a:ext cx="2133091" cy="70788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ЧС мирного времени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31240" y="526742"/>
            <a:ext cx="2296054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Война с применением ОСП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700395" y="2856694"/>
            <a:ext cx="2199828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1. Проводится эвакуация работников из зоны ЧС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688839" y="4182688"/>
            <a:ext cx="2199828" cy="203132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2. Проводится укрытие работников в защитных сооружениях с мероприятиями по индивидуальной защите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3531240" y="2852936"/>
            <a:ext cx="2313740" cy="203132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По сигналам оповещения проводится укрытие постоянного и переменного состава в защитных сооружениях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6390685" y="2852936"/>
            <a:ext cx="2313740" cy="258532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Проводится рассредоточение неработающей смены в ближнюю загородную зону.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По сигналам ГО проводится укрытие работающей смены в убежища</a:t>
            </a:r>
          </a:p>
        </p:txBody>
      </p:sp>
      <p:pic>
        <p:nvPicPr>
          <p:cNvPr id="3" name="Picture 2" descr="Картинки по запросу завод рисун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839" y="1428714"/>
            <a:ext cx="2199828" cy="116547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Картинки по запросу завод рисун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1240" y="1461045"/>
            <a:ext cx="2296054" cy="116547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Картинки по запросу завод рисун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2108" y="1461045"/>
            <a:ext cx="2247941" cy="116547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3686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04664"/>
            <a:ext cx="8640960" cy="6192688"/>
          </a:xfrm>
        </p:spPr>
        <p:txBody>
          <a:bodyPr/>
          <a:lstStyle/>
          <a:p>
            <a:pPr marL="468000" indent="-468000">
              <a:spcBef>
                <a:spcPts val="0"/>
              </a:spcBef>
              <a:buNone/>
            </a:pPr>
            <a:r>
              <a:rPr lang="ru-RU" sz="3600" dirty="0">
                <a:solidFill>
                  <a:srgbClr val="000000"/>
                </a:solidFill>
              </a:rPr>
              <a:t>Федеральный закон </a:t>
            </a:r>
            <a:r>
              <a:rPr lang="ru-RU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«О гражданской обороне»</a:t>
            </a:r>
            <a:r>
              <a:rPr lang="ru-RU" sz="3600" dirty="0">
                <a:solidFill>
                  <a:srgbClr val="000000"/>
                </a:solidFill>
              </a:rPr>
              <a:t> </a:t>
            </a:r>
            <a:r>
              <a:rPr lang="ru-RU" sz="3600" b="1" dirty="0">
                <a:solidFill>
                  <a:srgbClr val="000000"/>
                </a:solidFill>
              </a:rPr>
              <a:t>№ 28-ФЗ </a:t>
            </a:r>
            <a:r>
              <a:rPr lang="ru-RU" sz="3600" dirty="0">
                <a:solidFill>
                  <a:schemeClr val="bg2"/>
                </a:solidFill>
              </a:rPr>
              <a:t>(в редакции от </a:t>
            </a:r>
            <a:r>
              <a:rPr lang="ru-RU" sz="3600" dirty="0">
                <a:solidFill>
                  <a:srgbClr val="008000"/>
                </a:solidFill>
                <a:effectLst>
                  <a:outerShdw blurRad="25400" dist="25400" dir="2700000" algn="tl">
                    <a:srgbClr val="000000"/>
                  </a:outerShdw>
                </a:effectLst>
              </a:rPr>
              <a:t>29 июня 2015 г.</a:t>
            </a:r>
            <a:r>
              <a:rPr lang="ru-RU" sz="3600" dirty="0">
                <a:solidFill>
                  <a:schemeClr val="bg2"/>
                </a:solidFill>
              </a:rPr>
              <a:t>)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3600" dirty="0">
              <a:solidFill>
                <a:schemeClr val="bg2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3600" b="1" dirty="0">
                <a:solidFill>
                  <a:schemeClr val="bg2"/>
                </a:solidFill>
              </a:rPr>
              <a:t>Статья 2.</a:t>
            </a:r>
          </a:p>
          <a:p>
            <a:pPr marL="468000" indent="-468000">
              <a:spcBef>
                <a:spcPts val="0"/>
              </a:spcBef>
              <a:buNone/>
            </a:pPr>
            <a:r>
              <a:rPr lang="ru-RU" sz="3600" i="1" dirty="0">
                <a:solidFill>
                  <a:schemeClr val="bg2"/>
                </a:solidFill>
              </a:rPr>
              <a:t>Основными задачами в области гражданской обороны являются:</a:t>
            </a:r>
          </a:p>
          <a:p>
            <a:pPr marL="468000" indent="-468000">
              <a:spcBef>
                <a:spcPts val="0"/>
              </a:spcBef>
              <a:buNone/>
            </a:pPr>
            <a:r>
              <a:rPr lang="ru-RU" sz="3600" dirty="0">
                <a:solidFill>
                  <a:srgbClr val="FF0000"/>
                </a:solidFill>
                <a:effectLst>
                  <a:outerShdw blurRad="25400" dist="25400" dir="2700000" algn="tl">
                    <a:srgbClr val="000000"/>
                  </a:outerShdw>
                </a:effectLst>
              </a:rPr>
              <a:t>1. Подготовка населения в области гражданской обороны.</a:t>
            </a:r>
          </a:p>
        </p:txBody>
      </p:sp>
    </p:spTree>
    <p:extLst>
      <p:ext uri="{BB962C8B-B14F-4D97-AF65-F5344CB8AC3E}">
        <p14:creationId xmlns:p14="http://schemas.microsoft.com/office/powerpoint/2010/main" val="2614903563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04664"/>
            <a:ext cx="8640960" cy="6192688"/>
          </a:xfrm>
        </p:spPr>
        <p:txBody>
          <a:bodyPr/>
          <a:lstStyle/>
          <a:p>
            <a:pPr marL="468000" indent="-468000">
              <a:spcBef>
                <a:spcPts val="0"/>
              </a:spcBef>
              <a:buNone/>
            </a:pPr>
            <a:r>
              <a:rPr lang="ru-RU" dirty="0">
                <a:solidFill>
                  <a:srgbClr val="000000"/>
                </a:solidFill>
              </a:rPr>
              <a:t>Федеральный закон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dirty="0">
                <a:solidFill>
                  <a:srgbClr val="FF0000"/>
                </a:solidFill>
                <a:effectLst>
                  <a:outerShdw blurRad="25400" dist="25400" dir="2700000" algn="tl">
                    <a:srgbClr val="000000"/>
                  </a:outerShdw>
                </a:effectLst>
              </a:rPr>
              <a:t>«О защите населения и территорий от чрезвычайных ситуаций природного и техногенного характера» </a:t>
            </a:r>
            <a:r>
              <a:rPr lang="ru-RU" b="1" dirty="0">
                <a:solidFill>
                  <a:srgbClr val="000000"/>
                </a:solidFill>
              </a:rPr>
              <a:t>№-68-ФЗ </a:t>
            </a:r>
            <a:r>
              <a:rPr lang="ru-RU" dirty="0">
                <a:solidFill>
                  <a:srgbClr val="000000"/>
                </a:solidFill>
              </a:rPr>
              <a:t>(в </a:t>
            </a:r>
            <a:r>
              <a:rPr lang="ru-RU" dirty="0">
                <a:solidFill>
                  <a:schemeClr val="bg2"/>
                </a:solidFill>
              </a:rPr>
              <a:t>редакции от </a:t>
            </a:r>
            <a:r>
              <a:rPr lang="ru-RU" dirty="0">
                <a:solidFill>
                  <a:srgbClr val="008000"/>
                </a:solidFill>
                <a:effectLst>
                  <a:outerShdw blurRad="25400" dist="25400" dir="2700000" algn="tl">
                    <a:srgbClr val="000000"/>
                  </a:outerShdw>
                </a:effectLst>
              </a:rPr>
              <a:t>30 декабря 2015 г.</a:t>
            </a:r>
            <a:r>
              <a:rPr lang="ru-RU" dirty="0">
                <a:solidFill>
                  <a:schemeClr val="bg2"/>
                </a:solidFill>
              </a:rPr>
              <a:t>)</a:t>
            </a:r>
          </a:p>
          <a:p>
            <a:pPr marL="468000" indent="-468000">
              <a:spcBef>
                <a:spcPts val="0"/>
              </a:spcBef>
              <a:buNone/>
            </a:pPr>
            <a:endParaRPr lang="ru-RU" dirty="0">
              <a:solidFill>
                <a:schemeClr val="bg2"/>
              </a:solidFill>
            </a:endParaRPr>
          </a:p>
          <a:p>
            <a:pPr marL="468000" indent="-468000">
              <a:spcBef>
                <a:spcPts val="0"/>
              </a:spcBef>
              <a:buNone/>
            </a:pPr>
            <a:r>
              <a:rPr lang="ru-RU" b="1" dirty="0">
                <a:solidFill>
                  <a:schemeClr val="bg2"/>
                </a:solidFill>
              </a:rPr>
              <a:t>Статья 4. </a:t>
            </a:r>
            <a:r>
              <a:rPr lang="ru-RU" i="1" dirty="0">
                <a:solidFill>
                  <a:schemeClr val="bg2"/>
                </a:solidFill>
              </a:rPr>
              <a:t>Задачами единой государственной системы предупреждения и ликвидации чрезвычайных ситуаций являются:</a:t>
            </a:r>
            <a:endParaRPr lang="ru-RU" sz="2800" i="1" dirty="0">
              <a:solidFill>
                <a:schemeClr val="bg2"/>
              </a:solidFill>
            </a:endParaRPr>
          </a:p>
          <a:p>
            <a:pPr marL="468000" indent="-468000">
              <a:spcBef>
                <a:spcPts val="0"/>
              </a:spcBef>
              <a:buNone/>
            </a:pPr>
            <a:r>
              <a:rPr lang="ru-RU" sz="2800" i="1" dirty="0">
                <a:solidFill>
                  <a:schemeClr val="bg2"/>
                </a:solidFill>
              </a:rPr>
              <a:t>………………..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bg2"/>
                </a:solidFill>
              </a:rPr>
              <a:t>Подготовка населения к действиям в чрезвычайных ситуациях</a:t>
            </a:r>
            <a:endParaRPr lang="ru-RU" sz="2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4903563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04664"/>
            <a:ext cx="8640960" cy="6192688"/>
          </a:xfrm>
        </p:spPr>
        <p:txBody>
          <a:bodyPr/>
          <a:lstStyle/>
          <a:p>
            <a:pPr marL="468000" indent="-468000">
              <a:spcBef>
                <a:spcPts val="0"/>
              </a:spcBef>
              <a:buNone/>
            </a:pPr>
            <a:r>
              <a:rPr lang="ru-RU" dirty="0">
                <a:solidFill>
                  <a:srgbClr val="000000"/>
                </a:solidFill>
              </a:rPr>
              <a:t>Постановление Правительства Российской Федерации </a:t>
            </a:r>
            <a:r>
              <a:rPr lang="ru-RU" b="1" dirty="0">
                <a:solidFill>
                  <a:srgbClr val="000000"/>
                </a:solidFill>
              </a:rPr>
              <a:t>№ 547 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«О подготовке населения в области защиты от чрезвычайных ситуаций природного и техногенного характера»</a:t>
            </a:r>
            <a:endParaRPr lang="ru-RU" dirty="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468000" indent="-468000">
              <a:spcBef>
                <a:spcPts val="0"/>
              </a:spcBef>
              <a:buNone/>
            </a:pPr>
            <a:r>
              <a:rPr lang="ru-RU" dirty="0">
                <a:solidFill>
                  <a:srgbClr val="000000"/>
                </a:solidFill>
              </a:rPr>
              <a:t>Постановление Правительства Российской Федерации </a:t>
            </a:r>
            <a:r>
              <a:rPr lang="ru-RU" b="1" dirty="0">
                <a:solidFill>
                  <a:srgbClr val="000000"/>
                </a:solidFill>
              </a:rPr>
              <a:t>№ 841 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«Об утверждении Положения о подготовке населения в области гражданской обороны»</a:t>
            </a:r>
            <a:endParaRPr lang="ru-RU" dirty="0">
              <a:solidFill>
                <a:schemeClr val="bg2"/>
              </a:solidFill>
            </a:endParaRPr>
          </a:p>
          <a:p>
            <a:pPr marL="468000" indent="-468000">
              <a:spcBef>
                <a:spcPts val="0"/>
              </a:spcBef>
              <a:buNone/>
            </a:pPr>
            <a:r>
              <a:rPr lang="ru-RU" dirty="0">
                <a:solidFill>
                  <a:srgbClr val="000000"/>
                </a:solidFill>
              </a:rPr>
              <a:t>Постановление Правительства Свердловской области </a:t>
            </a:r>
            <a:r>
              <a:rPr lang="ru-RU" b="1" dirty="0">
                <a:solidFill>
                  <a:srgbClr val="000000"/>
                </a:solidFill>
              </a:rPr>
              <a:t>№ 237-ПП </a:t>
            </a:r>
            <a:r>
              <a:rPr lang="ru-RU" dirty="0">
                <a:solidFill>
                  <a:srgbClr val="FF0000"/>
                </a:solidFill>
                <a:effectLst>
                  <a:outerShdw blurRad="25400" dist="25400" dir="2700000" algn="tl">
                    <a:srgbClr val="000000"/>
                  </a:outerShdw>
                </a:effectLst>
              </a:rPr>
              <a:t>«Об организации обучения населения Свердловской области в области защиты от чрезвычайных ситуаций»</a:t>
            </a:r>
          </a:p>
        </p:txBody>
      </p:sp>
    </p:spTree>
    <p:extLst>
      <p:ext uri="{BB962C8B-B14F-4D97-AF65-F5344CB8AC3E}">
        <p14:creationId xmlns:p14="http://schemas.microsoft.com/office/powerpoint/2010/main" val="2614903563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04664"/>
            <a:ext cx="8712968" cy="6192688"/>
          </a:xfrm>
        </p:spPr>
        <p:txBody>
          <a:bodyPr/>
          <a:lstStyle/>
          <a:p>
            <a:pPr marL="468000" indent="-468000">
              <a:spcBef>
                <a:spcPts val="0"/>
              </a:spcBef>
              <a:buNone/>
            </a:pPr>
            <a:r>
              <a:rPr lang="ru-RU" dirty="0">
                <a:solidFill>
                  <a:srgbClr val="FF0000"/>
                </a:solidFill>
                <a:effectLst>
                  <a:outerShdw blurRad="25400" dist="25400" dir="2700000" algn="tl">
                    <a:srgbClr val="000000"/>
                  </a:outerShdw>
                </a:effectLst>
              </a:rPr>
              <a:t>Рекомендации по организации и проведению курсового обучения в области гражданской обороны и защиты от чрезвычайных ситуаций</a:t>
            </a:r>
            <a:r>
              <a:rPr lang="ru-RU" dirty="0">
                <a:solidFill>
                  <a:schemeClr val="bg2"/>
                </a:solidFill>
              </a:rPr>
              <a:t>. Утверждены МЧС России </a:t>
            </a:r>
            <a:r>
              <a:rPr lang="ru-RU" dirty="0">
                <a:solidFill>
                  <a:srgbClr val="008000"/>
                </a:solidFill>
                <a:effectLst>
                  <a:outerShdw blurRad="25400" dist="25400" dir="2700000" algn="tl">
                    <a:srgbClr val="000000"/>
                  </a:outerShdw>
                </a:effectLst>
              </a:rPr>
              <a:t>2 декабря 2015 г</a:t>
            </a:r>
            <a:r>
              <a:rPr lang="ru-RU" dirty="0">
                <a:solidFill>
                  <a:schemeClr val="bg2"/>
                </a:solidFill>
              </a:rPr>
              <a:t>. </a:t>
            </a:r>
            <a:r>
              <a:rPr lang="ru-RU" b="1" dirty="0">
                <a:solidFill>
                  <a:schemeClr val="bg2"/>
                </a:solidFill>
              </a:rPr>
              <a:t>№ 2-4-87-46-11.</a:t>
            </a:r>
          </a:p>
          <a:p>
            <a:pPr marL="468000" indent="-468000">
              <a:spcBef>
                <a:spcPts val="0"/>
              </a:spcBef>
              <a:buNone/>
            </a:pPr>
            <a:r>
              <a:rPr lang="ru-RU" dirty="0">
                <a:solidFill>
                  <a:srgbClr val="FF0000"/>
                </a:solidFill>
                <a:effectLst>
                  <a:outerShdw blurRad="25400" dist="25400" dir="2700000" algn="tl">
                    <a:srgbClr val="000000"/>
                  </a:outerShdw>
                </a:effectLst>
              </a:rPr>
              <a:t>Организационно-методические указания по подготовке населения Российской Федерации в области гражданской обороны, защиты от чрезвычайных ситуаций и безопасности людей на водных объектах на 2016-2020 годы. </a:t>
            </a:r>
            <a:r>
              <a:rPr lang="ru-RU" dirty="0">
                <a:solidFill>
                  <a:schemeClr val="bg2"/>
                </a:solidFill>
              </a:rPr>
              <a:t>Утверждены МЧС России </a:t>
            </a:r>
            <a:r>
              <a:rPr lang="ru-RU" dirty="0">
                <a:solidFill>
                  <a:srgbClr val="008000"/>
                </a:solidFill>
                <a:effectLst>
                  <a:outerShdw blurRad="25400" dist="25400" dir="2700000" algn="tl">
                    <a:srgbClr val="000000"/>
                  </a:outerShdw>
                </a:effectLst>
              </a:rPr>
              <a:t>12 ноября 2015 г</a:t>
            </a:r>
            <a:r>
              <a:rPr lang="ru-RU" dirty="0">
                <a:solidFill>
                  <a:schemeClr val="bg2"/>
                </a:solidFill>
              </a:rPr>
              <a:t>. </a:t>
            </a:r>
            <a:r>
              <a:rPr lang="ru-RU" b="1" dirty="0">
                <a:solidFill>
                  <a:schemeClr val="bg2"/>
                </a:solidFill>
              </a:rPr>
              <a:t>№ 43-5413-11.</a:t>
            </a:r>
            <a:endParaRPr lang="ru-RU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4903563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Вершина горы">
  <a:themeElements>
    <a:clrScheme name="Вершина горы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Вершина горы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Оформление по умолчанию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Оформление по умолчанию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1557</TotalTime>
  <Words>1827</Words>
  <Application>Microsoft Office PowerPoint</Application>
  <PresentationFormat>Экран (4:3)</PresentationFormat>
  <Paragraphs>360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29</vt:i4>
      </vt:variant>
    </vt:vector>
  </HeadingPairs>
  <TitlesOfParts>
    <vt:vector size="35" baseType="lpstr">
      <vt:lpstr>Arial</vt:lpstr>
      <vt:lpstr>Calibri</vt:lpstr>
      <vt:lpstr>Times New Roman</vt:lpstr>
      <vt:lpstr>Вершина горы</vt:lpstr>
      <vt:lpstr>Оформление по умолчанию</vt:lpstr>
      <vt:lpstr>1_Оформление по умолчанию</vt:lpstr>
      <vt:lpstr>Презентация PowerPoint</vt:lpstr>
      <vt:lpstr>Защита населения Российской Федерации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Примерная программа рассчитана на 16 часов учебного времени в течение календарного года.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ГКУ ДО УМЦ ГО и ЧС  по Свердловской области Орджоникидзевские курсы УМЦ  ГО и ЧС </dc:title>
  <dc:creator>Admin</dc:creator>
  <cp:lastModifiedBy>Albreht Durer</cp:lastModifiedBy>
  <cp:revision>173</cp:revision>
  <dcterms:created xsi:type="dcterms:W3CDTF">2014-08-12T10:55:36Z</dcterms:created>
  <dcterms:modified xsi:type="dcterms:W3CDTF">2019-10-11T04:00:12Z</dcterms:modified>
</cp:coreProperties>
</file>