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customXml/itemProps1.xml" ContentType="application/vnd.openxmlformats-officedocument.customXmlProperties+xml"/>
  <Default Extension="jpeg" ContentType="image/jpeg"/>
  <Default Extension="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png" ContentType="image/png"/>
  <Override PartName="/ppt/slides/slide5.xml" ContentType="application/vnd.openxmlformats-officedocument.presentationml.slide+xml"/>
  <Override PartName="/ppt/slideLayouts/slideLayout7.xml" ContentType="application/vnd.openxmlformats-officedocument.presentationml.slideLayout+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5" r:id="rId2"/>
    <p:sldId id="257" r:id="rId3"/>
    <p:sldId id="259" r:id="rId4"/>
    <p:sldId id="260" r:id="rId5"/>
    <p:sldId id="261" r:id="rId6"/>
    <p:sldId id="262" r:id="rId7"/>
    <p:sldId id="263" r:id="rId8"/>
    <p:sldId id="264"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52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28761465-2F8C-4FD3-82A1-D0A696809B4D}" type="datetimeFigureOut">
              <a:rPr lang="ru-RU" smtClean="0"/>
              <a:t>06.10.2014</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BDAC46D7-4F81-4F6C-A5E2-0B8FF5BC5E8B}"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8761465-2F8C-4FD3-82A1-D0A696809B4D}" type="datetimeFigureOut">
              <a:rPr lang="ru-RU" smtClean="0"/>
              <a:t>06.10.2014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AC46D7-4F81-4F6C-A5E2-0B8FF5BC5E8B}"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8761465-2F8C-4FD3-82A1-D0A696809B4D}" type="datetimeFigureOut">
              <a:rPr lang="ru-RU" smtClean="0"/>
              <a:t>06.10.2014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AC46D7-4F81-4F6C-A5E2-0B8FF5BC5E8B}"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28761465-2F8C-4FD3-82A1-D0A696809B4D}" type="datetimeFigureOut">
              <a:rPr lang="ru-RU" smtClean="0"/>
              <a:t>06.10.2014</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BDAC46D7-4F81-4F6C-A5E2-0B8FF5BC5E8B}"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28761465-2F8C-4FD3-82A1-D0A696809B4D}" type="datetimeFigureOut">
              <a:rPr lang="ru-RU" smtClean="0"/>
              <a:t>06.10.2014</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BDAC46D7-4F81-4F6C-A5E2-0B8FF5BC5E8B}"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28761465-2F8C-4FD3-82A1-D0A696809B4D}" type="datetimeFigureOut">
              <a:rPr lang="ru-RU" smtClean="0"/>
              <a:t>06.10.2014</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DAC46D7-4F81-4F6C-A5E2-0B8FF5BC5E8B}"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28761465-2F8C-4FD3-82A1-D0A696809B4D}" type="datetimeFigureOut">
              <a:rPr lang="ru-RU" smtClean="0"/>
              <a:t>06.10.2014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BDAC46D7-4F81-4F6C-A5E2-0B8FF5BC5E8B}"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28761465-2F8C-4FD3-82A1-D0A696809B4D}" type="datetimeFigureOut">
              <a:rPr lang="ru-RU" smtClean="0"/>
              <a:t>06.10.2014</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AC46D7-4F81-4F6C-A5E2-0B8FF5BC5E8B}"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28761465-2F8C-4FD3-82A1-D0A696809B4D}" type="datetimeFigureOut">
              <a:rPr lang="ru-RU" smtClean="0"/>
              <a:t>06.10.2014</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AC46D7-4F81-4F6C-A5E2-0B8FF5BC5E8B}"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28761465-2F8C-4FD3-82A1-D0A696809B4D}" type="datetimeFigureOut">
              <a:rPr lang="ru-RU" smtClean="0"/>
              <a:t>06.10.2014</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AC46D7-4F81-4F6C-A5E2-0B8FF5BC5E8B}"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28761465-2F8C-4FD3-82A1-D0A696809B4D}" type="datetimeFigureOut">
              <a:rPr lang="ru-RU" smtClean="0"/>
              <a:t>06.10.2014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DAC46D7-4F81-4F6C-A5E2-0B8FF5BC5E8B}"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8761465-2F8C-4FD3-82A1-D0A696809B4D}" type="datetimeFigureOut">
              <a:rPr lang="ru-RU" smtClean="0"/>
              <a:t>06.10.2014</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DAC46D7-4F81-4F6C-A5E2-0B8FF5BC5E8B}"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0"/>
            <a:ext cx="10287000" cy="6858000"/>
          </a:xfrm>
          <a:prstGeom prst="rect">
            <a:avLst/>
          </a:prstGeom>
        </p:spPr>
      </p:pic>
      <p:sp>
        <p:nvSpPr>
          <p:cNvPr id="2" name="Заголовок 1"/>
          <p:cNvSpPr>
            <a:spLocks noGrp="1"/>
          </p:cNvSpPr>
          <p:nvPr>
            <p:ph type="ctrTitle"/>
          </p:nvPr>
        </p:nvSpPr>
        <p:spPr>
          <a:xfrm>
            <a:off x="3203848" y="1412776"/>
            <a:ext cx="5612160" cy="2118097"/>
          </a:xfrm>
        </p:spPr>
        <p:txBody>
          <a:bodyPr>
            <a:normAutofit fontScale="90000"/>
          </a:bodyPr>
          <a:lstStyle/>
          <a:p>
            <a:pPr algn="ctr"/>
            <a:r>
              <a:rPr lang="ru-RU" b="1" dirty="0" smtClean="0"/>
              <a:t>  </a:t>
            </a:r>
            <a:r>
              <a:rPr lang="ru-RU" sz="4900" b="1" dirty="0" smtClean="0">
                <a:solidFill>
                  <a:srgbClr val="C00000"/>
                </a:solidFill>
                <a:effectLst>
                  <a:outerShdw blurRad="38100" dist="38100" dir="2700000" algn="tl">
                    <a:srgbClr val="000000">
                      <a:alpha val="43137"/>
                    </a:srgbClr>
                  </a:outerShdw>
                </a:effectLst>
              </a:rPr>
              <a:t>Весёлая             артикуляционная </a:t>
            </a:r>
            <a:br>
              <a:rPr lang="ru-RU" sz="4900" b="1" dirty="0" smtClean="0">
                <a:solidFill>
                  <a:srgbClr val="C00000"/>
                </a:solidFill>
                <a:effectLst>
                  <a:outerShdw blurRad="38100" dist="38100" dir="2700000" algn="tl">
                    <a:srgbClr val="000000">
                      <a:alpha val="43137"/>
                    </a:srgbClr>
                  </a:outerShdw>
                </a:effectLst>
              </a:rPr>
            </a:br>
            <a:r>
              <a:rPr lang="ru-RU" sz="4900" b="1" dirty="0" smtClean="0">
                <a:solidFill>
                  <a:srgbClr val="C00000"/>
                </a:solidFill>
                <a:effectLst>
                  <a:outerShdw blurRad="38100" dist="38100" dir="2700000" algn="tl">
                    <a:srgbClr val="000000">
                      <a:alpha val="43137"/>
                    </a:srgbClr>
                  </a:outerShdw>
                </a:effectLst>
              </a:rPr>
              <a:t>гимнастика</a:t>
            </a:r>
            <a:r>
              <a:rPr lang="ru-RU" sz="4900" dirty="0">
                <a:solidFill>
                  <a:srgbClr val="C00000"/>
                </a:solidFill>
              </a:rPr>
              <a:t/>
            </a:r>
            <a:br>
              <a:rPr lang="ru-RU" sz="4900" dirty="0">
                <a:solidFill>
                  <a:srgbClr val="C00000"/>
                </a:solidFill>
              </a:rPr>
            </a:br>
            <a:endParaRPr lang="ru-RU" sz="4900" dirty="0">
              <a:solidFill>
                <a:srgbClr val="C00000"/>
              </a:solidFill>
            </a:endParaRPr>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141372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90388" y="4797152"/>
            <a:ext cx="3849564" cy="1584176"/>
          </a:xfrm>
        </p:spPr>
        <p:txBody>
          <a:bodyPr>
            <a:normAutofit fontScale="90000"/>
          </a:bodyPr>
          <a:lstStyle/>
          <a:p>
            <a:r>
              <a:rPr lang="ru-RU" sz="2200" dirty="0" err="1" smtClean="0"/>
              <a:t>Бегемотик</a:t>
            </a:r>
            <a:r>
              <a:rPr lang="ru-RU" sz="2200" dirty="0" smtClean="0"/>
              <a:t> </a:t>
            </a:r>
            <a:r>
              <a:rPr lang="ru-RU" sz="2200" dirty="0"/>
              <a:t>рот открыл,</a:t>
            </a:r>
            <a:br>
              <a:rPr lang="ru-RU" sz="2200" dirty="0"/>
            </a:br>
            <a:r>
              <a:rPr lang="ru-RU" sz="2200" dirty="0" smtClean="0"/>
              <a:t>Подержал. Потом закрыл.</a:t>
            </a:r>
            <a:br>
              <a:rPr lang="ru-RU" sz="2200" dirty="0" smtClean="0"/>
            </a:br>
            <a:r>
              <a:rPr lang="ru-RU" sz="2200" dirty="0" smtClean="0"/>
              <a:t>Подразним </a:t>
            </a:r>
            <a:r>
              <a:rPr lang="ru-RU" sz="2200" dirty="0"/>
              <a:t>мы бегемота —</a:t>
            </a:r>
            <a:br>
              <a:rPr lang="ru-RU" sz="2200" dirty="0"/>
            </a:br>
            <a:r>
              <a:rPr lang="ru-RU" sz="2200" dirty="0"/>
              <a:t>Подшутить над ним охота.</a:t>
            </a:r>
            <a:br>
              <a:rPr lang="ru-RU" sz="2200" dirty="0"/>
            </a:br>
            <a:endParaRPr lang="ru-RU" sz="2200" dirty="0"/>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67544" y="188639"/>
            <a:ext cx="359159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бъект 5"/>
          <p:cNvSpPr>
            <a:spLocks noGrp="1"/>
          </p:cNvSpPr>
          <p:nvPr>
            <p:ph sz="half" idx="2"/>
          </p:nvPr>
        </p:nvSpPr>
        <p:spPr/>
        <p:txBody>
          <a:bodyPr/>
          <a:lstStyle/>
          <a:p>
            <a:endParaRPr lang="ru-RU"/>
          </a:p>
        </p:txBody>
      </p:sp>
      <p:sp>
        <p:nvSpPr>
          <p:cNvPr id="4" name="Прямоугольник 3"/>
          <p:cNvSpPr/>
          <p:nvPr/>
        </p:nvSpPr>
        <p:spPr>
          <a:xfrm>
            <a:off x="4405188" y="4293096"/>
            <a:ext cx="4572000" cy="1754326"/>
          </a:xfrm>
          <a:prstGeom prst="rect">
            <a:avLst/>
          </a:prstGeom>
        </p:spPr>
        <p:txBody>
          <a:bodyPr>
            <a:spAutoFit/>
          </a:bodyPr>
          <a:lstStyle/>
          <a:p>
            <a:pPr algn="ctr"/>
            <a:r>
              <a:rPr lang="ru-RU" dirty="0"/>
              <a:t>Учимся широко и спокойно открывать и закрывать рот.</a:t>
            </a:r>
          </a:p>
          <a:p>
            <a:r>
              <a:rPr lang="ru-RU" dirty="0"/>
              <a:t>Повторяем упражнение 3—5 раз. Даем ребенку время для отдыха и расслабления. Предлагаем сглотнуть слюну. Вновь повторяем упражнение 3—4 раза.</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88639"/>
            <a:ext cx="3086249" cy="398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10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3000"/>
                                        <p:tgtEl>
                                          <p:spTgt spid="5"/>
                                        </p:tgtEl>
                                      </p:cBhvr>
                                    </p:animEffect>
                                  </p:childTnLst>
                                </p:cTn>
                              </p:par>
                            </p:childTnLst>
                          </p:cTn>
                        </p:par>
                        <p:par>
                          <p:cTn id="25" fill="hold">
                            <p:stCondLst>
                              <p:cond delay="5000"/>
                            </p:stCondLst>
                            <p:childTnLst>
                              <p:par>
                                <p:cTn id="26" presetID="1"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nodeType="afterEffect">
                                  <p:stCondLst>
                                    <p:cond delay="0"/>
                                  </p:stCondLst>
                                  <p:childTnLst>
                                    <p:set>
                                      <p:cBhvr>
                                        <p:cTn id="3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half" idx="1"/>
          </p:nvPr>
        </p:nvSpPr>
        <p:spPr>
          <a:xfrm>
            <a:off x="1187624" y="4725144"/>
            <a:ext cx="3168352" cy="1944216"/>
          </a:xfrm>
        </p:spPr>
        <p:txBody>
          <a:bodyPr>
            <a:normAutofit fontScale="70000" lnSpcReduction="20000"/>
          </a:bodyPr>
          <a:lstStyle/>
          <a:p>
            <a:pPr marL="0" indent="0">
              <a:buNone/>
            </a:pPr>
            <a:r>
              <a:rPr lang="ru-RU" sz="3300" dirty="0"/>
              <a:t>Улыбается щенок</a:t>
            </a:r>
            <a:r>
              <a:rPr lang="ru-RU" sz="3300" dirty="0" smtClean="0"/>
              <a:t>,</a:t>
            </a:r>
          </a:p>
          <a:p>
            <a:pPr marL="0" indent="0">
              <a:buNone/>
            </a:pPr>
            <a:r>
              <a:rPr lang="ru-RU" sz="3300" dirty="0" smtClean="0"/>
              <a:t> </a:t>
            </a:r>
            <a:r>
              <a:rPr lang="ru-RU" sz="3300" dirty="0"/>
              <a:t>Зубки напоказ. </a:t>
            </a:r>
            <a:endParaRPr lang="ru-RU" sz="3300" dirty="0" smtClean="0"/>
          </a:p>
          <a:p>
            <a:pPr marL="0" indent="0">
              <a:buNone/>
            </a:pPr>
            <a:r>
              <a:rPr lang="ru-RU" sz="3300" dirty="0" smtClean="0"/>
              <a:t>Я </a:t>
            </a:r>
            <a:r>
              <a:rPr lang="ru-RU" sz="3300" dirty="0"/>
              <a:t>бы точно так же смог, </a:t>
            </a:r>
            <a:endParaRPr lang="ru-RU" sz="3300" dirty="0" smtClean="0"/>
          </a:p>
          <a:p>
            <a:pPr marL="0" indent="0">
              <a:buNone/>
            </a:pPr>
            <a:r>
              <a:rPr lang="ru-RU" sz="3300" dirty="0" smtClean="0"/>
              <a:t>Вот</a:t>
            </a:r>
            <a:r>
              <a:rPr lang="ru-RU" sz="3300" dirty="0"/>
              <a:t>, смотри. Сейчас.</a:t>
            </a:r>
          </a:p>
          <a:p>
            <a:endParaRPr lang="ru-RU" dirty="0"/>
          </a:p>
        </p:txBody>
      </p:sp>
      <p:sp>
        <p:nvSpPr>
          <p:cNvPr id="4" name="Объект 3"/>
          <p:cNvSpPr>
            <a:spLocks noGrp="1"/>
          </p:cNvSpPr>
          <p:nvPr>
            <p:ph sz="half" idx="2"/>
          </p:nvPr>
        </p:nvSpPr>
        <p:spPr>
          <a:xfrm>
            <a:off x="4648200" y="4444042"/>
            <a:ext cx="4172272" cy="2009293"/>
          </a:xfrm>
        </p:spPr>
        <p:txBody>
          <a:bodyPr>
            <a:normAutofit fontScale="47500" lnSpcReduction="20000"/>
          </a:bodyPr>
          <a:lstStyle/>
          <a:p>
            <a:pPr marL="0" indent="0">
              <a:buNone/>
            </a:pPr>
            <a:r>
              <a:rPr lang="ru-RU" sz="3300" dirty="0"/>
              <a:t>Учимся делать упражнение, которое логопеды называют «Улыбка».</a:t>
            </a:r>
          </a:p>
          <a:p>
            <a:pPr marL="0" indent="0">
              <a:buNone/>
            </a:pPr>
            <a:r>
              <a:rPr lang="ru-RU" sz="3300" dirty="0"/>
              <a:t>Широко разводим уголки губ, обнажив сжатые зубы. Возвращаем губы в спокойное положение. Даем ребенку время для отдыха и расслабления. Предлагаем сглотнуть слюну. Повторяем упражнение 3—4 раза.</a:t>
            </a:r>
          </a:p>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54" y="332656"/>
            <a:ext cx="3262781" cy="411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32656"/>
            <a:ext cx="3456384" cy="407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16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80">
                                          <p:stCondLst>
                                            <p:cond delay="0"/>
                                          </p:stCondLst>
                                        </p:cTn>
                                        <p:tgtEl>
                                          <p:spTgt spid="5122"/>
                                        </p:tgtEl>
                                      </p:cBhvr>
                                    </p:animEffect>
                                    <p:anim calcmode="lin" valueType="num">
                                      <p:cBhvr>
                                        <p:cTn id="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2"/>
                                        </p:tgtEl>
                                      </p:cBhvr>
                                      <p:to x="100000" y="60000"/>
                                    </p:animScale>
                                    <p:animScale>
                                      <p:cBhvr>
                                        <p:cTn id="14" dur="166" decel="50000">
                                          <p:stCondLst>
                                            <p:cond delay="676"/>
                                          </p:stCondLst>
                                        </p:cTn>
                                        <p:tgtEl>
                                          <p:spTgt spid="5122"/>
                                        </p:tgtEl>
                                      </p:cBhvr>
                                      <p:to x="100000" y="100000"/>
                                    </p:animScale>
                                    <p:animScale>
                                      <p:cBhvr>
                                        <p:cTn id="15" dur="26">
                                          <p:stCondLst>
                                            <p:cond delay="1312"/>
                                          </p:stCondLst>
                                        </p:cTn>
                                        <p:tgtEl>
                                          <p:spTgt spid="5122"/>
                                        </p:tgtEl>
                                      </p:cBhvr>
                                      <p:to x="100000" y="80000"/>
                                    </p:animScale>
                                    <p:animScale>
                                      <p:cBhvr>
                                        <p:cTn id="16" dur="166" decel="50000">
                                          <p:stCondLst>
                                            <p:cond delay="1338"/>
                                          </p:stCondLst>
                                        </p:cTn>
                                        <p:tgtEl>
                                          <p:spTgt spid="5122"/>
                                        </p:tgtEl>
                                      </p:cBhvr>
                                      <p:to x="100000" y="100000"/>
                                    </p:animScale>
                                    <p:animScale>
                                      <p:cBhvr>
                                        <p:cTn id="17" dur="26">
                                          <p:stCondLst>
                                            <p:cond delay="1642"/>
                                          </p:stCondLst>
                                        </p:cTn>
                                        <p:tgtEl>
                                          <p:spTgt spid="5122"/>
                                        </p:tgtEl>
                                      </p:cBhvr>
                                      <p:to x="100000" y="90000"/>
                                    </p:animScale>
                                    <p:animScale>
                                      <p:cBhvr>
                                        <p:cTn id="18" dur="166" decel="50000">
                                          <p:stCondLst>
                                            <p:cond delay="1668"/>
                                          </p:stCondLst>
                                        </p:cTn>
                                        <p:tgtEl>
                                          <p:spTgt spid="5122"/>
                                        </p:tgtEl>
                                      </p:cBhvr>
                                      <p:to x="100000" y="100000"/>
                                    </p:animScale>
                                    <p:animScale>
                                      <p:cBhvr>
                                        <p:cTn id="19" dur="26">
                                          <p:stCondLst>
                                            <p:cond delay="1808"/>
                                          </p:stCondLst>
                                        </p:cTn>
                                        <p:tgtEl>
                                          <p:spTgt spid="5122"/>
                                        </p:tgtEl>
                                      </p:cBhvr>
                                      <p:to x="100000" y="95000"/>
                                    </p:animScale>
                                    <p:animScale>
                                      <p:cBhvr>
                                        <p:cTn id="20" dur="166" decel="50000">
                                          <p:stCondLst>
                                            <p:cond delay="1834"/>
                                          </p:stCondLst>
                                        </p:cTn>
                                        <p:tgtEl>
                                          <p:spTgt spid="5122"/>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00"/>
                                        <p:tgtEl>
                                          <p:spTgt spid="3">
                                            <p:txEl>
                                              <p:pRg st="3" end="3"/>
                                            </p:txEl>
                                          </p:spTgt>
                                        </p:tgtEl>
                                      </p:cBhvr>
                                    </p:animEffect>
                                  </p:childTnLst>
                                </p:cTn>
                              </p:par>
                            </p:childTnLst>
                          </p:cTn>
                        </p:par>
                        <p:par>
                          <p:cTn id="37" fill="hold">
                            <p:stCondLst>
                              <p:cond delay="4000"/>
                            </p:stCondLst>
                            <p:childTnLst>
                              <p:par>
                                <p:cTn id="38" presetID="1" presetClass="entr" presetSubtype="0" fill="hold" nodeType="afterEffect">
                                  <p:stCondLst>
                                    <p:cond delay="0"/>
                                  </p:stCondLst>
                                  <p:childTnLst>
                                    <p:set>
                                      <p:cBhvr>
                                        <p:cTn id="39" dur="1" fill="hold">
                                          <p:stCondLst>
                                            <p:cond delay="0"/>
                                          </p:stCondLst>
                                        </p:cTn>
                                        <p:tgtEl>
                                          <p:spTgt spid="5123"/>
                                        </p:tgtEl>
                                        <p:attrNameLst>
                                          <p:attrName>style.visibility</p:attrName>
                                        </p:attrNameLst>
                                      </p:cBhvr>
                                      <p:to>
                                        <p:strVal val="visible"/>
                                      </p:to>
                                    </p:se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a:xfrm>
            <a:off x="532173" y="4293096"/>
            <a:ext cx="3524200" cy="2265115"/>
          </a:xfrm>
        </p:spPr>
        <p:txBody>
          <a:bodyPr>
            <a:normAutofit fontScale="55000" lnSpcReduction="20000"/>
          </a:bodyPr>
          <a:lstStyle/>
          <a:p>
            <a:endParaRPr lang="ru-RU" dirty="0" smtClean="0"/>
          </a:p>
          <a:p>
            <a:endParaRPr lang="ru-RU" dirty="0"/>
          </a:p>
          <a:p>
            <a:endParaRPr lang="ru-RU" dirty="0" smtClean="0"/>
          </a:p>
          <a:p>
            <a:pPr marL="0" indent="0">
              <a:buNone/>
            </a:pPr>
            <a:r>
              <a:rPr lang="ru-RU" sz="3600" dirty="0" smtClean="0"/>
              <a:t>Хоботок </a:t>
            </a:r>
            <a:r>
              <a:rPr lang="ru-RU" sz="3600" dirty="0"/>
              <a:t>слоненок тянет, </a:t>
            </a:r>
            <a:endParaRPr lang="ru-RU" sz="3600" dirty="0" smtClean="0"/>
          </a:p>
          <a:p>
            <a:pPr marL="0" indent="0">
              <a:buNone/>
            </a:pPr>
            <a:r>
              <a:rPr lang="ru-RU" sz="3600" dirty="0" smtClean="0"/>
              <a:t>Он </a:t>
            </a:r>
            <a:r>
              <a:rPr lang="ru-RU" sz="3600" dirty="0"/>
              <a:t>вот-вот банан достанет. Губки в трубочку сложи </a:t>
            </a:r>
            <a:endParaRPr lang="ru-RU" sz="3600" dirty="0" smtClean="0"/>
          </a:p>
          <a:p>
            <a:pPr marL="0" indent="0">
              <a:buNone/>
            </a:pPr>
            <a:r>
              <a:rPr lang="ru-RU" sz="3600" dirty="0" smtClean="0"/>
              <a:t>И </a:t>
            </a:r>
            <a:r>
              <a:rPr lang="ru-RU" sz="3600" dirty="0"/>
              <a:t>слоненку покажи.</a:t>
            </a:r>
          </a:p>
          <a:p>
            <a:endParaRPr lang="ru-RU" sz="3600" dirty="0"/>
          </a:p>
        </p:txBody>
      </p:sp>
      <p:sp>
        <p:nvSpPr>
          <p:cNvPr id="5" name="Объект 4"/>
          <p:cNvSpPr>
            <a:spLocks noGrp="1"/>
          </p:cNvSpPr>
          <p:nvPr>
            <p:ph sz="half" idx="2"/>
          </p:nvPr>
        </p:nvSpPr>
        <p:spPr>
          <a:xfrm>
            <a:off x="4572000" y="4365104"/>
            <a:ext cx="4114800" cy="2121099"/>
          </a:xfrm>
        </p:spPr>
        <p:txBody>
          <a:bodyPr>
            <a:noAutofit/>
          </a:bodyPr>
          <a:lstStyle/>
          <a:p>
            <a:pPr marL="0" indent="0">
              <a:buNone/>
            </a:pPr>
            <a:r>
              <a:rPr lang="ru-RU" sz="1600" dirty="0"/>
              <a:t>Учимся делать упражнение «Хоботок».</a:t>
            </a:r>
          </a:p>
          <a:p>
            <a:pPr marL="0" indent="0">
              <a:buNone/>
            </a:pPr>
            <a:r>
              <a:rPr lang="ru-RU" sz="1600" dirty="0"/>
              <a:t>Вытягиваем губы вперед, как для поцелуя, держим в таком положении 3—5 секунд. Возвращаем губы в спокойное положение. Даем ребенку время для отдыха и расслабления. Предлагаем сглотнуть слюну. Повторяем упражнение 3—4 раза.</a:t>
            </a:r>
          </a:p>
          <a:p>
            <a:endParaRPr lang="ru-RU"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77" y="548680"/>
            <a:ext cx="3212393"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548680"/>
            <a:ext cx="32258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18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80">
                                          <p:stCondLst>
                                            <p:cond delay="0"/>
                                          </p:stCondLst>
                                        </p:cTn>
                                        <p:tgtEl>
                                          <p:spTgt spid="6146"/>
                                        </p:tgtEl>
                                      </p:cBhvr>
                                    </p:animEffect>
                                    <p:anim calcmode="lin" valueType="num">
                                      <p:cBhvr>
                                        <p:cTn id="8"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13" dur="26">
                                          <p:stCondLst>
                                            <p:cond delay="650"/>
                                          </p:stCondLst>
                                        </p:cTn>
                                        <p:tgtEl>
                                          <p:spTgt spid="6146"/>
                                        </p:tgtEl>
                                      </p:cBhvr>
                                      <p:to x="100000" y="60000"/>
                                    </p:animScale>
                                    <p:animScale>
                                      <p:cBhvr>
                                        <p:cTn id="14" dur="166" decel="50000">
                                          <p:stCondLst>
                                            <p:cond delay="676"/>
                                          </p:stCondLst>
                                        </p:cTn>
                                        <p:tgtEl>
                                          <p:spTgt spid="6146"/>
                                        </p:tgtEl>
                                      </p:cBhvr>
                                      <p:to x="100000" y="100000"/>
                                    </p:animScale>
                                    <p:animScale>
                                      <p:cBhvr>
                                        <p:cTn id="15" dur="26">
                                          <p:stCondLst>
                                            <p:cond delay="1312"/>
                                          </p:stCondLst>
                                        </p:cTn>
                                        <p:tgtEl>
                                          <p:spTgt spid="6146"/>
                                        </p:tgtEl>
                                      </p:cBhvr>
                                      <p:to x="100000" y="80000"/>
                                    </p:animScale>
                                    <p:animScale>
                                      <p:cBhvr>
                                        <p:cTn id="16" dur="166" decel="50000">
                                          <p:stCondLst>
                                            <p:cond delay="1338"/>
                                          </p:stCondLst>
                                        </p:cTn>
                                        <p:tgtEl>
                                          <p:spTgt spid="6146"/>
                                        </p:tgtEl>
                                      </p:cBhvr>
                                      <p:to x="100000" y="100000"/>
                                    </p:animScale>
                                    <p:animScale>
                                      <p:cBhvr>
                                        <p:cTn id="17" dur="26">
                                          <p:stCondLst>
                                            <p:cond delay="1642"/>
                                          </p:stCondLst>
                                        </p:cTn>
                                        <p:tgtEl>
                                          <p:spTgt spid="6146"/>
                                        </p:tgtEl>
                                      </p:cBhvr>
                                      <p:to x="100000" y="90000"/>
                                    </p:animScale>
                                    <p:animScale>
                                      <p:cBhvr>
                                        <p:cTn id="18" dur="166" decel="50000">
                                          <p:stCondLst>
                                            <p:cond delay="1668"/>
                                          </p:stCondLst>
                                        </p:cTn>
                                        <p:tgtEl>
                                          <p:spTgt spid="6146"/>
                                        </p:tgtEl>
                                      </p:cBhvr>
                                      <p:to x="100000" y="100000"/>
                                    </p:animScale>
                                    <p:animScale>
                                      <p:cBhvr>
                                        <p:cTn id="19" dur="26">
                                          <p:stCondLst>
                                            <p:cond delay="1808"/>
                                          </p:stCondLst>
                                        </p:cTn>
                                        <p:tgtEl>
                                          <p:spTgt spid="6146"/>
                                        </p:tgtEl>
                                      </p:cBhvr>
                                      <p:to x="100000" y="95000"/>
                                    </p:animScale>
                                    <p:animScale>
                                      <p:cBhvr>
                                        <p:cTn id="20" dur="166" decel="50000">
                                          <p:stCondLst>
                                            <p:cond delay="1834"/>
                                          </p:stCondLst>
                                        </p:cTn>
                                        <p:tgtEl>
                                          <p:spTgt spid="614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par>
                          <p:cTn id="33" fill="hold">
                            <p:stCondLst>
                              <p:cond delay="3500"/>
                            </p:stCondLst>
                            <p:childTnLst>
                              <p:par>
                                <p:cTn id="34" presetID="1" presetClass="entr" presetSubtype="0" fill="hold" nodeType="afterEffect">
                                  <p:stCondLst>
                                    <p:cond delay="0"/>
                                  </p:stCondLst>
                                  <p:childTnLst>
                                    <p:set>
                                      <p:cBhvr>
                                        <p:cTn id="35" dur="1" fill="hold">
                                          <p:stCondLst>
                                            <p:cond delay="0"/>
                                          </p:stCondLst>
                                        </p:cTn>
                                        <p:tgtEl>
                                          <p:spTgt spid="6148"/>
                                        </p:tgtEl>
                                        <p:attrNameLst>
                                          <p:attrName>style.visibility</p:attrName>
                                        </p:attrNameLst>
                                      </p:cBhvr>
                                      <p:to>
                                        <p:strVal val="visible"/>
                                      </p:to>
                                    </p:set>
                                  </p:childTnLst>
                                </p:cTn>
                              </p:par>
                            </p:childTnLst>
                          </p:cTn>
                        </p:par>
                        <p:par>
                          <p:cTn id="36" fill="hold">
                            <p:stCondLst>
                              <p:cond delay="3500"/>
                            </p:stCondLst>
                            <p:childTnLst>
                              <p:par>
                                <p:cTn id="37" presetID="1" presetClass="entr" presetSubtype="0" fill="hold" grpId="0" nodeType="after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childTnLst>
                          </p:cTn>
                        </p:par>
                        <p:par>
                          <p:cTn id="39" fill="hold">
                            <p:stCondLst>
                              <p:cond delay="3500"/>
                            </p:stCondLst>
                            <p:childTnLst>
                              <p:par>
                                <p:cTn id="40" presetID="1" presetClass="entr" presetSubtype="0" fill="hold" grpId="0" nodeType="after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a:xfrm>
            <a:off x="611560" y="4437112"/>
            <a:ext cx="3960440" cy="1584176"/>
          </a:xfrm>
        </p:spPr>
        <p:txBody>
          <a:bodyPr>
            <a:normAutofit fontScale="55000" lnSpcReduction="20000"/>
          </a:bodyPr>
          <a:lstStyle/>
          <a:p>
            <a:pPr marL="0" indent="0">
              <a:buNone/>
            </a:pPr>
            <a:r>
              <a:rPr lang="ru-RU" dirty="0"/>
              <a:t>Хомячок надует щечки, </a:t>
            </a:r>
          </a:p>
          <a:p>
            <a:pPr marL="0" indent="0">
              <a:buNone/>
            </a:pPr>
            <a:r>
              <a:rPr lang="ru-RU" dirty="0" smtClean="0"/>
              <a:t>У </a:t>
            </a:r>
            <a:r>
              <a:rPr lang="ru-RU" dirty="0"/>
              <a:t>него зерно в мешочках. </a:t>
            </a:r>
            <a:endParaRPr lang="ru-RU" dirty="0" smtClean="0"/>
          </a:p>
          <a:p>
            <a:pPr marL="0" indent="0">
              <a:buNone/>
            </a:pPr>
            <a:r>
              <a:rPr lang="ru-RU" dirty="0" smtClean="0"/>
              <a:t>Мы </a:t>
            </a:r>
            <a:r>
              <a:rPr lang="ru-RU" dirty="0"/>
              <a:t>надуем щечки тоже, </a:t>
            </a:r>
            <a:endParaRPr lang="ru-RU" dirty="0" smtClean="0"/>
          </a:p>
          <a:p>
            <a:pPr marL="0" indent="0">
              <a:buNone/>
            </a:pPr>
            <a:r>
              <a:rPr lang="ru-RU" dirty="0" smtClean="0"/>
              <a:t>Хомячку </a:t>
            </a:r>
            <a:r>
              <a:rPr lang="ru-RU" dirty="0"/>
              <a:t>сейчас поможем.</a:t>
            </a:r>
          </a:p>
          <a:p>
            <a:endParaRPr lang="ru-RU" dirty="0"/>
          </a:p>
        </p:txBody>
      </p:sp>
      <p:sp>
        <p:nvSpPr>
          <p:cNvPr id="4" name="Объект 3"/>
          <p:cNvSpPr>
            <a:spLocks noGrp="1"/>
          </p:cNvSpPr>
          <p:nvPr>
            <p:ph sz="half" idx="2"/>
          </p:nvPr>
        </p:nvSpPr>
        <p:spPr>
          <a:xfrm>
            <a:off x="4644008" y="4437112"/>
            <a:ext cx="4042792" cy="1689051"/>
          </a:xfrm>
        </p:spPr>
        <p:txBody>
          <a:bodyPr>
            <a:normAutofit fontScale="55000" lnSpcReduction="20000"/>
          </a:bodyPr>
          <a:lstStyle/>
          <a:p>
            <a:pPr marL="0" indent="0">
              <a:buNone/>
            </a:pPr>
            <a:r>
              <a:rPr lang="ru-RU" dirty="0"/>
              <a:t>Учимся делать упражнение «Хомячок».</a:t>
            </a:r>
          </a:p>
          <a:p>
            <a:pPr marL="0" indent="0">
              <a:buNone/>
            </a:pPr>
            <a:r>
              <a:rPr lang="ru-RU" dirty="0"/>
              <a:t>Предлагаем малышу надуть щеки при закрытом рте и подержать в таком положении 3—5 секунд, а потом выдохнуть, расслабиться, сглотнуть слюну. Повторяем упражнение 3—4 раза.</a:t>
            </a:r>
          </a:p>
          <a:p>
            <a:endParaRPr lang="ru-RU"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996" y="260648"/>
            <a:ext cx="3133900" cy="397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88641"/>
            <a:ext cx="3158480" cy="397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58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80">
                                          <p:stCondLst>
                                            <p:cond delay="0"/>
                                          </p:stCondLst>
                                        </p:cTn>
                                        <p:tgtEl>
                                          <p:spTgt spid="7170"/>
                                        </p:tgtEl>
                                      </p:cBhvr>
                                    </p:animEffect>
                                    <p:anim calcmode="lin" valueType="num">
                                      <p:cBhvr>
                                        <p:cTn id="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0"/>
                                        </p:tgtEl>
                                      </p:cBhvr>
                                      <p:to x="100000" y="60000"/>
                                    </p:animScale>
                                    <p:animScale>
                                      <p:cBhvr>
                                        <p:cTn id="14" dur="166" decel="50000">
                                          <p:stCondLst>
                                            <p:cond delay="676"/>
                                          </p:stCondLst>
                                        </p:cTn>
                                        <p:tgtEl>
                                          <p:spTgt spid="7170"/>
                                        </p:tgtEl>
                                      </p:cBhvr>
                                      <p:to x="100000" y="100000"/>
                                    </p:animScale>
                                    <p:animScale>
                                      <p:cBhvr>
                                        <p:cTn id="15" dur="26">
                                          <p:stCondLst>
                                            <p:cond delay="1312"/>
                                          </p:stCondLst>
                                        </p:cTn>
                                        <p:tgtEl>
                                          <p:spTgt spid="7170"/>
                                        </p:tgtEl>
                                      </p:cBhvr>
                                      <p:to x="100000" y="80000"/>
                                    </p:animScale>
                                    <p:animScale>
                                      <p:cBhvr>
                                        <p:cTn id="16" dur="166" decel="50000">
                                          <p:stCondLst>
                                            <p:cond delay="1338"/>
                                          </p:stCondLst>
                                        </p:cTn>
                                        <p:tgtEl>
                                          <p:spTgt spid="7170"/>
                                        </p:tgtEl>
                                      </p:cBhvr>
                                      <p:to x="100000" y="100000"/>
                                    </p:animScale>
                                    <p:animScale>
                                      <p:cBhvr>
                                        <p:cTn id="17" dur="26">
                                          <p:stCondLst>
                                            <p:cond delay="1642"/>
                                          </p:stCondLst>
                                        </p:cTn>
                                        <p:tgtEl>
                                          <p:spTgt spid="7170"/>
                                        </p:tgtEl>
                                      </p:cBhvr>
                                      <p:to x="100000" y="90000"/>
                                    </p:animScale>
                                    <p:animScale>
                                      <p:cBhvr>
                                        <p:cTn id="18" dur="166" decel="50000">
                                          <p:stCondLst>
                                            <p:cond delay="1668"/>
                                          </p:stCondLst>
                                        </p:cTn>
                                        <p:tgtEl>
                                          <p:spTgt spid="7170"/>
                                        </p:tgtEl>
                                      </p:cBhvr>
                                      <p:to x="100000" y="100000"/>
                                    </p:animScale>
                                    <p:animScale>
                                      <p:cBhvr>
                                        <p:cTn id="19" dur="26">
                                          <p:stCondLst>
                                            <p:cond delay="1808"/>
                                          </p:stCondLst>
                                        </p:cTn>
                                        <p:tgtEl>
                                          <p:spTgt spid="7170"/>
                                        </p:tgtEl>
                                      </p:cBhvr>
                                      <p:to x="100000" y="95000"/>
                                    </p:animScale>
                                    <p:animScale>
                                      <p:cBhvr>
                                        <p:cTn id="20" dur="166" decel="50000">
                                          <p:stCondLst>
                                            <p:cond delay="1834"/>
                                          </p:stCondLst>
                                        </p:cTn>
                                        <p:tgtEl>
                                          <p:spTgt spid="7170"/>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00"/>
                                        <p:tgtEl>
                                          <p:spTgt spid="3">
                                            <p:txEl>
                                              <p:pRg st="3" end="3"/>
                                            </p:txEl>
                                          </p:spTgt>
                                        </p:tgtEl>
                                      </p:cBhvr>
                                    </p:animEffect>
                                  </p:childTnLst>
                                </p:cTn>
                              </p:par>
                            </p:childTnLst>
                          </p:cTn>
                        </p:par>
                        <p:par>
                          <p:cTn id="37" fill="hold">
                            <p:stCondLst>
                              <p:cond delay="4000"/>
                            </p:stCondLst>
                            <p:childTnLst>
                              <p:par>
                                <p:cTn id="38" presetID="1" presetClass="entr" presetSubtype="0" fill="hold" nodeType="afterEffect">
                                  <p:stCondLst>
                                    <p:cond delay="0"/>
                                  </p:stCondLst>
                                  <p:childTnLst>
                                    <p:set>
                                      <p:cBhvr>
                                        <p:cTn id="39" dur="1" fill="hold">
                                          <p:stCondLst>
                                            <p:cond delay="0"/>
                                          </p:stCondLst>
                                        </p:cTn>
                                        <p:tgtEl>
                                          <p:spTgt spid="7171"/>
                                        </p:tgtEl>
                                        <p:attrNameLst>
                                          <p:attrName>style.visibility</p:attrName>
                                        </p:attrNameLst>
                                      </p:cBhvr>
                                      <p:to>
                                        <p:strVal val="visible"/>
                                      </p:to>
                                    </p:se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a:xfrm>
            <a:off x="723256" y="4343051"/>
            <a:ext cx="3168352" cy="1833067"/>
          </a:xfrm>
        </p:spPr>
        <p:txBody>
          <a:bodyPr>
            <a:normAutofit fontScale="47500" lnSpcReduction="20000"/>
          </a:bodyPr>
          <a:lstStyle/>
          <a:p>
            <a:pPr marL="0" indent="0">
              <a:buNone/>
            </a:pPr>
            <a:endParaRPr lang="ru-RU" dirty="0" smtClean="0"/>
          </a:p>
          <a:p>
            <a:pPr marL="0" indent="0">
              <a:buNone/>
            </a:pPr>
            <a:r>
              <a:rPr lang="ru-RU" sz="4200" dirty="0" smtClean="0"/>
              <a:t>Язычка </a:t>
            </a:r>
            <a:r>
              <a:rPr lang="ru-RU" sz="4200" dirty="0"/>
              <a:t>загнем края</a:t>
            </a:r>
            <a:r>
              <a:rPr lang="ru-RU" sz="4200" dirty="0" smtClean="0"/>
              <a:t>,</a:t>
            </a:r>
          </a:p>
          <a:p>
            <a:pPr marL="0" indent="0">
              <a:buNone/>
            </a:pPr>
            <a:r>
              <a:rPr lang="ru-RU" sz="4200" dirty="0" smtClean="0"/>
              <a:t> </a:t>
            </a:r>
            <a:r>
              <a:rPr lang="ru-RU" sz="4200" dirty="0"/>
              <a:t>Делай так же, как и я. </a:t>
            </a:r>
            <a:endParaRPr lang="ru-RU" sz="4200" dirty="0" smtClean="0"/>
          </a:p>
          <a:p>
            <a:pPr marL="0" indent="0">
              <a:buNone/>
            </a:pPr>
            <a:r>
              <a:rPr lang="ru-RU" sz="4200" dirty="0" smtClean="0"/>
              <a:t>Язычок </a:t>
            </a:r>
            <a:r>
              <a:rPr lang="ru-RU" sz="4200" dirty="0"/>
              <a:t>лежит широкий </a:t>
            </a:r>
            <a:endParaRPr lang="ru-RU" sz="4200" dirty="0" smtClean="0"/>
          </a:p>
          <a:p>
            <a:pPr marL="0" indent="0">
              <a:buNone/>
            </a:pPr>
            <a:r>
              <a:rPr lang="ru-RU" sz="4200" dirty="0" smtClean="0"/>
              <a:t>И</a:t>
            </a:r>
            <a:r>
              <a:rPr lang="ru-RU" sz="4200" dirty="0"/>
              <a:t>, как чашечка, глубокий</a:t>
            </a:r>
            <a:r>
              <a:rPr lang="ru-RU" dirty="0"/>
              <a:t>.</a:t>
            </a:r>
          </a:p>
          <a:p>
            <a:endParaRPr lang="ru-RU" dirty="0"/>
          </a:p>
        </p:txBody>
      </p:sp>
      <p:sp>
        <p:nvSpPr>
          <p:cNvPr id="4" name="Объект 3"/>
          <p:cNvSpPr>
            <a:spLocks noGrp="1"/>
          </p:cNvSpPr>
          <p:nvPr>
            <p:ph sz="half" idx="2"/>
          </p:nvPr>
        </p:nvSpPr>
        <p:spPr>
          <a:xfrm>
            <a:off x="4572000" y="4221088"/>
            <a:ext cx="4114800" cy="1905075"/>
          </a:xfrm>
        </p:spPr>
        <p:txBody>
          <a:bodyPr>
            <a:normAutofit fontScale="47500" lnSpcReduction="20000"/>
          </a:bodyPr>
          <a:lstStyle/>
          <a:p>
            <a:pPr marL="0" indent="0" algn="ctr">
              <a:buNone/>
            </a:pPr>
            <a:r>
              <a:rPr lang="ru-RU" sz="3300" dirty="0"/>
              <a:t>Учимся делать упражнение «Чашечка».</a:t>
            </a:r>
          </a:p>
          <a:p>
            <a:pPr marL="0" indent="0">
              <a:buNone/>
            </a:pPr>
            <a:r>
              <a:rPr lang="ru-RU" sz="3300" dirty="0"/>
              <a:t>Широко открываем рот, кладем широкий язык на нижнюю губу, загибаем края языка «чашечкой» и медленно поднимаем ее за верхние зубы. Затем предлагаем ребенку опустить язычок, закрыть рот, расслабиться, сглотнуть слюну. Повторяем упражнение 3—4 раза.</a:t>
            </a:r>
          </a:p>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65" y="332656"/>
            <a:ext cx="3240360" cy="405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31100"/>
            <a:ext cx="3334122" cy="388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5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down)">
                                      <p:cBhvr>
                                        <p:cTn id="36" dur="500"/>
                                        <p:tgtEl>
                                          <p:spTgt spid="3">
                                            <p:txEl>
                                              <p:pRg st="4" end="4"/>
                                            </p:txEl>
                                          </p:spTgt>
                                        </p:tgtEl>
                                      </p:cBhvr>
                                    </p:animEffect>
                                  </p:childTnLst>
                                </p:cTn>
                              </p:par>
                            </p:childTnLst>
                          </p:cTn>
                        </p:par>
                        <p:par>
                          <p:cTn id="37" fill="hold">
                            <p:stCondLst>
                              <p:cond delay="4000"/>
                            </p:stCondLst>
                            <p:childTnLst>
                              <p:par>
                                <p:cTn id="38" presetID="1" presetClass="entr" presetSubtype="0" fill="hold" nodeType="afterEffect">
                                  <p:stCondLst>
                                    <p:cond delay="0"/>
                                  </p:stCondLst>
                                  <p:childTnLst>
                                    <p:set>
                                      <p:cBhvr>
                                        <p:cTn id="39" dur="1" fill="hold">
                                          <p:stCondLst>
                                            <p:cond delay="0"/>
                                          </p:stCondLst>
                                        </p:cTn>
                                        <p:tgtEl>
                                          <p:spTgt spid="8195"/>
                                        </p:tgtEl>
                                        <p:attrNameLst>
                                          <p:attrName>style.visibility</p:attrName>
                                        </p:attrNameLst>
                                      </p:cBhvr>
                                      <p:to>
                                        <p:strVal val="visible"/>
                                      </p:to>
                                    </p:se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a:xfrm>
            <a:off x="971600" y="4743775"/>
            <a:ext cx="3040271" cy="1925586"/>
          </a:xfrm>
        </p:spPr>
        <p:txBody>
          <a:bodyPr>
            <a:normAutofit fontScale="32500" lnSpcReduction="20000"/>
          </a:bodyPr>
          <a:lstStyle/>
          <a:p>
            <a:pPr marL="0" indent="0">
              <a:buNone/>
            </a:pPr>
            <a:endParaRPr lang="ru-RU" dirty="0" smtClean="0"/>
          </a:p>
          <a:p>
            <a:pPr marL="0" indent="0">
              <a:buNone/>
            </a:pPr>
            <a:r>
              <a:rPr lang="ru-RU" sz="4500" dirty="0" smtClean="0"/>
              <a:t>Выше </a:t>
            </a:r>
            <a:r>
              <a:rPr lang="ru-RU" sz="4500" dirty="0"/>
              <a:t>дуба, выше ели </a:t>
            </a:r>
            <a:endParaRPr lang="ru-RU" sz="4500" dirty="0" smtClean="0"/>
          </a:p>
          <a:p>
            <a:pPr marL="0" indent="0">
              <a:buNone/>
            </a:pPr>
            <a:r>
              <a:rPr lang="ru-RU" sz="4500" dirty="0" smtClean="0"/>
              <a:t>На </a:t>
            </a:r>
            <a:r>
              <a:rPr lang="ru-RU" sz="4500" dirty="0"/>
              <a:t>качелях мы взлетели</a:t>
            </a:r>
            <a:r>
              <a:rPr lang="ru-RU" sz="4500" dirty="0" smtClean="0"/>
              <a:t>.</a:t>
            </a:r>
          </a:p>
          <a:p>
            <a:pPr marL="0" indent="0">
              <a:buNone/>
            </a:pPr>
            <a:r>
              <a:rPr lang="ru-RU" sz="4500" dirty="0" smtClean="0"/>
              <a:t> </a:t>
            </a:r>
            <a:r>
              <a:rPr lang="ru-RU" sz="4500" dirty="0"/>
              <a:t>А скажите, вы б сумели </a:t>
            </a:r>
            <a:endParaRPr lang="ru-RU" sz="4500" dirty="0" smtClean="0"/>
          </a:p>
          <a:p>
            <a:pPr marL="0" indent="0">
              <a:buNone/>
            </a:pPr>
            <a:r>
              <a:rPr lang="ru-RU" sz="4500" dirty="0" smtClean="0"/>
              <a:t>Язычком </a:t>
            </a:r>
            <a:r>
              <a:rPr lang="ru-RU" sz="4500" dirty="0"/>
              <a:t>«качать качели»?</a:t>
            </a:r>
          </a:p>
          <a:p>
            <a:pPr marL="0" indent="0">
              <a:buNone/>
            </a:pPr>
            <a:r>
              <a:rPr lang="ru-RU" sz="4500" dirty="0"/>
              <a:t/>
            </a:r>
            <a:br>
              <a:rPr lang="ru-RU" sz="4500" dirty="0"/>
            </a:br>
            <a:endParaRPr lang="ru-RU" sz="4500" dirty="0"/>
          </a:p>
        </p:txBody>
      </p:sp>
      <p:sp>
        <p:nvSpPr>
          <p:cNvPr id="5" name="Объект 4"/>
          <p:cNvSpPr>
            <a:spLocks noGrp="1"/>
          </p:cNvSpPr>
          <p:nvPr>
            <p:ph sz="half" idx="2"/>
          </p:nvPr>
        </p:nvSpPr>
        <p:spPr>
          <a:xfrm>
            <a:off x="4648200" y="4869160"/>
            <a:ext cx="4172272" cy="1728192"/>
          </a:xfrm>
        </p:spPr>
        <p:txBody>
          <a:bodyPr>
            <a:normAutofit fontScale="32500" lnSpcReduction="20000"/>
          </a:bodyPr>
          <a:lstStyle/>
          <a:p>
            <a:pPr marL="0" indent="0" algn="ctr">
              <a:buNone/>
            </a:pPr>
            <a:r>
              <a:rPr lang="ru-RU" sz="3400" b="1" dirty="0"/>
              <a:t>Учимся делать упражнение «Качели».</a:t>
            </a:r>
            <a:endParaRPr lang="ru-RU" sz="3400" dirty="0"/>
          </a:p>
          <a:p>
            <a:pPr marL="0" indent="0">
              <a:buNone/>
            </a:pPr>
            <a:r>
              <a:rPr lang="ru-RU" sz="3400" dirty="0"/>
              <a:t>Широко открываем рот, кладем на нижнюю губу спокойный расслабленный язык, переводим его на верхнюю губу, возвращаем на нижнюю, снова поднимаем на верхнюю. Выполняем 6—8 раз. Убираем язычок, закрываем рот. Даем ребенку время для отдыха и расслабления, предлагаем сглотнуть слюну. Повторяем упражнение 3—4 раза.</a:t>
            </a:r>
          </a:p>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3328303" cy="441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32656"/>
            <a:ext cx="4104456" cy="435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57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80">
                                          <p:stCondLst>
                                            <p:cond delay="0"/>
                                          </p:stCondLst>
                                        </p:cTn>
                                        <p:tgtEl>
                                          <p:spTgt spid="9218"/>
                                        </p:tgtEl>
                                      </p:cBhvr>
                                    </p:animEffect>
                                    <p:anim calcmode="lin" valueType="num">
                                      <p:cBhvr>
                                        <p:cTn id="8"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13" dur="26">
                                          <p:stCondLst>
                                            <p:cond delay="650"/>
                                          </p:stCondLst>
                                        </p:cTn>
                                        <p:tgtEl>
                                          <p:spTgt spid="9218"/>
                                        </p:tgtEl>
                                      </p:cBhvr>
                                      <p:to x="100000" y="60000"/>
                                    </p:animScale>
                                    <p:animScale>
                                      <p:cBhvr>
                                        <p:cTn id="14" dur="166" decel="50000">
                                          <p:stCondLst>
                                            <p:cond delay="676"/>
                                          </p:stCondLst>
                                        </p:cTn>
                                        <p:tgtEl>
                                          <p:spTgt spid="9218"/>
                                        </p:tgtEl>
                                      </p:cBhvr>
                                      <p:to x="100000" y="100000"/>
                                    </p:animScale>
                                    <p:animScale>
                                      <p:cBhvr>
                                        <p:cTn id="15" dur="26">
                                          <p:stCondLst>
                                            <p:cond delay="1312"/>
                                          </p:stCondLst>
                                        </p:cTn>
                                        <p:tgtEl>
                                          <p:spTgt spid="9218"/>
                                        </p:tgtEl>
                                      </p:cBhvr>
                                      <p:to x="100000" y="80000"/>
                                    </p:animScale>
                                    <p:animScale>
                                      <p:cBhvr>
                                        <p:cTn id="16" dur="166" decel="50000">
                                          <p:stCondLst>
                                            <p:cond delay="1338"/>
                                          </p:stCondLst>
                                        </p:cTn>
                                        <p:tgtEl>
                                          <p:spTgt spid="9218"/>
                                        </p:tgtEl>
                                      </p:cBhvr>
                                      <p:to x="100000" y="100000"/>
                                    </p:animScale>
                                    <p:animScale>
                                      <p:cBhvr>
                                        <p:cTn id="17" dur="26">
                                          <p:stCondLst>
                                            <p:cond delay="1642"/>
                                          </p:stCondLst>
                                        </p:cTn>
                                        <p:tgtEl>
                                          <p:spTgt spid="9218"/>
                                        </p:tgtEl>
                                      </p:cBhvr>
                                      <p:to x="100000" y="90000"/>
                                    </p:animScale>
                                    <p:animScale>
                                      <p:cBhvr>
                                        <p:cTn id="18" dur="166" decel="50000">
                                          <p:stCondLst>
                                            <p:cond delay="1668"/>
                                          </p:stCondLst>
                                        </p:cTn>
                                        <p:tgtEl>
                                          <p:spTgt spid="9218"/>
                                        </p:tgtEl>
                                      </p:cBhvr>
                                      <p:to x="100000" y="100000"/>
                                    </p:animScale>
                                    <p:animScale>
                                      <p:cBhvr>
                                        <p:cTn id="19" dur="26">
                                          <p:stCondLst>
                                            <p:cond delay="1808"/>
                                          </p:stCondLst>
                                        </p:cTn>
                                        <p:tgtEl>
                                          <p:spTgt spid="9218"/>
                                        </p:tgtEl>
                                      </p:cBhvr>
                                      <p:to x="100000" y="95000"/>
                                    </p:animScale>
                                    <p:animScale>
                                      <p:cBhvr>
                                        <p:cTn id="20" dur="166" decel="50000">
                                          <p:stCondLst>
                                            <p:cond delay="1834"/>
                                          </p:stCondLst>
                                        </p:cTn>
                                        <p:tgtEl>
                                          <p:spTgt spid="9218"/>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down)">
                                      <p:cBhvr>
                                        <p:cTn id="36" dur="500"/>
                                        <p:tgtEl>
                                          <p:spTgt spid="3">
                                            <p:txEl>
                                              <p:pRg st="4" end="4"/>
                                            </p:txEl>
                                          </p:spTgt>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down)">
                                      <p:cBhvr>
                                        <p:cTn id="40" dur="500"/>
                                        <p:tgtEl>
                                          <p:spTgt spid="3">
                                            <p:txEl>
                                              <p:pRg st="5" end="5"/>
                                            </p:txEl>
                                          </p:spTgt>
                                        </p:tgtEl>
                                      </p:cBhvr>
                                    </p:animEffect>
                                  </p:childTnLst>
                                </p:cTn>
                              </p:par>
                            </p:childTnLst>
                          </p:cTn>
                        </p:par>
                        <p:par>
                          <p:cTn id="41" fill="hold">
                            <p:stCondLst>
                              <p:cond delay="4500"/>
                            </p:stCondLst>
                            <p:childTnLst>
                              <p:par>
                                <p:cTn id="42" presetID="1" presetClass="entr" presetSubtype="0" fill="hold" nodeType="afterEffect">
                                  <p:stCondLst>
                                    <p:cond delay="0"/>
                                  </p:stCondLst>
                                  <p:childTnLst>
                                    <p:set>
                                      <p:cBhvr>
                                        <p:cTn id="43" dur="1" fill="hold">
                                          <p:stCondLst>
                                            <p:cond delay="0"/>
                                          </p:stCondLst>
                                        </p:cTn>
                                        <p:tgtEl>
                                          <p:spTgt spid="9220"/>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par>
                          <p:cTn id="47" fill="hold">
                            <p:stCondLst>
                              <p:cond delay="4500"/>
                            </p:stCondLst>
                            <p:childTnLst>
                              <p:par>
                                <p:cTn id="48" presetID="1" presetClass="entr" presetSubtype="0" fill="hold" grpId="0" nodeType="after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a:xfrm>
            <a:off x="467544" y="4653136"/>
            <a:ext cx="4028256" cy="1473027"/>
          </a:xfrm>
        </p:spPr>
        <p:txBody>
          <a:bodyPr>
            <a:normAutofit fontScale="70000" lnSpcReduction="20000"/>
          </a:bodyPr>
          <a:lstStyle/>
          <a:p>
            <a:pPr marL="0" indent="0">
              <a:buNone/>
            </a:pPr>
            <a:r>
              <a:rPr lang="ru-RU" dirty="0"/>
              <a:t>У птички клювик очень колкий </a:t>
            </a:r>
            <a:endParaRPr lang="ru-RU" dirty="0" smtClean="0"/>
          </a:p>
          <a:p>
            <a:pPr marL="0" indent="0">
              <a:buNone/>
            </a:pPr>
            <a:r>
              <a:rPr lang="ru-RU" dirty="0" smtClean="0"/>
              <a:t>И </a:t>
            </a:r>
            <a:r>
              <a:rPr lang="ru-RU" dirty="0"/>
              <a:t>тонкий, острый, как иголка. Взгляни-ка рядом на страницу: Мой язычок — как клюв у птицы.</a:t>
            </a:r>
          </a:p>
          <a:p>
            <a:endParaRPr lang="ru-RU" dirty="0"/>
          </a:p>
        </p:txBody>
      </p:sp>
      <p:sp>
        <p:nvSpPr>
          <p:cNvPr id="4" name="Объект 3"/>
          <p:cNvSpPr>
            <a:spLocks noGrp="1"/>
          </p:cNvSpPr>
          <p:nvPr>
            <p:ph sz="half" idx="2"/>
          </p:nvPr>
        </p:nvSpPr>
        <p:spPr>
          <a:xfrm>
            <a:off x="4644008" y="4461604"/>
            <a:ext cx="4042792" cy="1473027"/>
          </a:xfrm>
        </p:spPr>
        <p:txBody>
          <a:bodyPr>
            <a:noAutofit/>
          </a:bodyPr>
          <a:lstStyle/>
          <a:p>
            <a:pPr marL="0" indent="0" algn="ctr">
              <a:buNone/>
            </a:pPr>
            <a:r>
              <a:rPr lang="ru-RU" sz="1600" dirty="0"/>
              <a:t>Учимся делать упражнение «Иголочка».</a:t>
            </a:r>
          </a:p>
          <a:p>
            <a:pPr marL="0" indent="0">
              <a:buNone/>
            </a:pPr>
            <a:r>
              <a:rPr lang="ru-RU" sz="1600" dirty="0"/>
              <a:t>Широко открываем рот, приподнимаем и вытягиваем вперед тонкий язычок. Фиксируем положение на 3—5 секунд. Убираем язычок, закрываем рот. Даем ребенку время для отдыха и расслабления, предлагаем сглотнуть слюну. Повторяем упражнение 3—4 раза.</a:t>
            </a:r>
          </a:p>
          <a:p>
            <a:pPr marL="0" indent="0">
              <a:buNone/>
            </a:pPr>
            <a:r>
              <a:rPr lang="ru-RU" sz="1600" dirty="0"/>
              <a:t/>
            </a:r>
            <a:br>
              <a:rPr lang="ru-RU" sz="1600" dirty="0"/>
            </a:br>
            <a:endParaRPr lang="ru-RU" sz="16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88302"/>
            <a:ext cx="3168352" cy="417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5" y="295942"/>
            <a:ext cx="3435071" cy="393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3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80">
                                          <p:stCondLst>
                                            <p:cond delay="0"/>
                                          </p:stCondLst>
                                        </p:cTn>
                                        <p:tgtEl>
                                          <p:spTgt spid="10242"/>
                                        </p:tgtEl>
                                      </p:cBhvr>
                                    </p:animEffect>
                                    <p:anim calcmode="lin" valueType="num">
                                      <p:cBhvr>
                                        <p:cTn id="8" dur="1822" tmFilter="0,0; 0.14,0.36; 0.43,0.73; 0.71,0.91; 1.0,1.0">
                                          <p:stCondLst>
                                            <p:cond delay="0"/>
                                          </p:stCondLst>
                                        </p:cTn>
                                        <p:tgtEl>
                                          <p:spTgt spid="102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42"/>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42"/>
                                        </p:tgtEl>
                                      </p:cBhvr>
                                      <p:to x="100000" y="60000"/>
                                    </p:animScale>
                                    <p:animScale>
                                      <p:cBhvr>
                                        <p:cTn id="14" dur="166" decel="50000">
                                          <p:stCondLst>
                                            <p:cond delay="676"/>
                                          </p:stCondLst>
                                        </p:cTn>
                                        <p:tgtEl>
                                          <p:spTgt spid="10242"/>
                                        </p:tgtEl>
                                      </p:cBhvr>
                                      <p:to x="100000" y="100000"/>
                                    </p:animScale>
                                    <p:animScale>
                                      <p:cBhvr>
                                        <p:cTn id="15" dur="26">
                                          <p:stCondLst>
                                            <p:cond delay="1312"/>
                                          </p:stCondLst>
                                        </p:cTn>
                                        <p:tgtEl>
                                          <p:spTgt spid="10242"/>
                                        </p:tgtEl>
                                      </p:cBhvr>
                                      <p:to x="100000" y="80000"/>
                                    </p:animScale>
                                    <p:animScale>
                                      <p:cBhvr>
                                        <p:cTn id="16" dur="166" decel="50000">
                                          <p:stCondLst>
                                            <p:cond delay="1338"/>
                                          </p:stCondLst>
                                        </p:cTn>
                                        <p:tgtEl>
                                          <p:spTgt spid="10242"/>
                                        </p:tgtEl>
                                      </p:cBhvr>
                                      <p:to x="100000" y="100000"/>
                                    </p:animScale>
                                    <p:animScale>
                                      <p:cBhvr>
                                        <p:cTn id="17" dur="26">
                                          <p:stCondLst>
                                            <p:cond delay="1642"/>
                                          </p:stCondLst>
                                        </p:cTn>
                                        <p:tgtEl>
                                          <p:spTgt spid="10242"/>
                                        </p:tgtEl>
                                      </p:cBhvr>
                                      <p:to x="100000" y="90000"/>
                                    </p:animScale>
                                    <p:animScale>
                                      <p:cBhvr>
                                        <p:cTn id="18" dur="166" decel="50000">
                                          <p:stCondLst>
                                            <p:cond delay="1668"/>
                                          </p:stCondLst>
                                        </p:cTn>
                                        <p:tgtEl>
                                          <p:spTgt spid="10242"/>
                                        </p:tgtEl>
                                      </p:cBhvr>
                                      <p:to x="100000" y="100000"/>
                                    </p:animScale>
                                    <p:animScale>
                                      <p:cBhvr>
                                        <p:cTn id="19" dur="26">
                                          <p:stCondLst>
                                            <p:cond delay="1808"/>
                                          </p:stCondLst>
                                        </p:cTn>
                                        <p:tgtEl>
                                          <p:spTgt spid="10242"/>
                                        </p:tgtEl>
                                      </p:cBhvr>
                                      <p:to x="100000" y="95000"/>
                                    </p:animScale>
                                    <p:animScale>
                                      <p:cBhvr>
                                        <p:cTn id="20" dur="166" decel="50000">
                                          <p:stCondLst>
                                            <p:cond delay="1834"/>
                                          </p:stCondLst>
                                        </p:cTn>
                                        <p:tgtEl>
                                          <p:spTgt spid="10242"/>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10243"/>
                                        </p:tgtEl>
                                        <p:attrNameLst>
                                          <p:attrName>style.visibility</p:attrName>
                                        </p:attrNameLst>
                                      </p:cBhvr>
                                      <p:to>
                                        <p:strVal val="visible"/>
                                      </p:to>
                                    </p:set>
                                  </p:childTnLst>
                                </p:cTn>
                              </p:par>
                            </p:childTnLst>
                          </p:cTn>
                        </p:par>
                        <p:par>
                          <p:cTn id="32" fill="hold">
                            <p:stCondLst>
                              <p:cond delay="3000"/>
                            </p:stCondLst>
                            <p:childTnLst>
                              <p:par>
                                <p:cTn id="33" presetID="1" presetClass="entr" presetSubtype="0" fill="hold" grpId="0" nodeType="after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par>
                          <p:cTn id="35" fill="hold">
                            <p:stCondLst>
                              <p:cond delay="3000"/>
                            </p:stCondLst>
                            <p:childTnLst>
                              <p:par>
                                <p:cTn id="36" presetID="1" presetClass="entr" presetSubtype="0" fill="hold" grpId="0" nodeType="after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childTnLst>
                                </p:cTn>
                              </p:par>
                            </p:childTnLst>
                          </p:cTn>
                        </p:par>
                        <p:par>
                          <p:cTn id="38" fill="hold">
                            <p:stCondLst>
                              <p:cond delay="3000"/>
                            </p:stCondLst>
                            <p:childTnLst>
                              <p:par>
                                <p:cTn id="39" presetID="1" presetClass="entr" presetSubtype="0" fill="hold" grpId="0" nodeType="after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Рисунок" ma:contentTypeID="0x01010200A896631BEE386749BDFE7E0E4A1B4F0D" ma:contentTypeVersion="0" ma:contentTypeDescription="Отправка изображения или фотографии." ma:contentTypeScope="" ma:versionID="87fc21e6008e02f8303c14de39b66cff">
  <xsd:schema xmlns:xsd="http://www.w3.org/2001/XMLSchema" xmlns:p="http://schemas.microsoft.com/office/2006/metadata/properties" xmlns:ns1="http://schemas.microsoft.com/sharepoint/v3" xmlns:ns2="http://schemas.microsoft.com/sharepoint/v3/fields" targetNamespace="http://schemas.microsoft.com/office/2006/metadata/properties" ma:root="true" ma:fieldsID="528fa9afd8d4a996f23516dc389cc1c5" ns1:_="" ns2:_="">
    <xsd:import namespace="http://schemas.microsoft.com/sharepoint/v3"/>
    <xsd:import namespace="http://schemas.microsoft.com/sharepoint/v3/fields"/>
    <xsd:element name="properties">
      <xsd:complexType>
        <xsd:sequence>
          <xsd:element name="documentManagement">
            <xsd:complexType>
              <xsd:all>
                <xsd:element ref="ns2:ImageWidth" minOccurs="0"/>
                <xsd:element ref="ns2:ImageHeight" minOccurs="0"/>
                <xsd:element ref="ns1:ImageCreateDate" minOccurs="0"/>
                <xsd:element ref="ns1:Description"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ImageCreateDate" ma:index="13" nillable="true" ma:displayName="Дата создания рисунка" ma:description="" ma:format="DateTime" ma:hidden="true" ma:internalName="ImageCreateDate">
      <xsd:simpleType>
        <xsd:restriction base="dms:DateTime"/>
      </xsd:simpleType>
    </xsd:element>
    <xsd:element name="Description" ma:index="14" nillable="true" ma:displayName="Описание" ma:description="Используется в качестве замещающего текста для рисунка." ma:hidden="true" ma:internalName="Description">
      <xsd:simpleType>
        <xsd:restriction base="dms:Note"/>
      </xsd:simpleType>
    </xsd:element>
  </xsd:schema>
  <xsd:schema xmlns:xsd="http://www.w3.org/2001/XMLSchema" xmlns:dms="http://schemas.microsoft.com/office/2006/documentManagement/types" targetNamespace="http://schemas.microsoft.com/sharepoint/v3/fields" elementFormDefault="qualified">
    <xsd:import namespace="http://schemas.microsoft.com/office/2006/documentManagement/types"/>
    <xsd:element name="ImageWidth" ma:index="11" nillable="true" ma:displayName="Ширина рисунка" ma:internalName="ImageWidth" ma:readOnly="true">
      <xsd:simpleType>
        <xsd:restriction base="dms:Unknown"/>
      </xsd:simpleType>
    </xsd:element>
    <xsd:element name="ImageHeight" ma:index="12" nillable="true" ma:displayName="Высота рисунка" ma:internalName="ImageHeight"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содержимого" ma:readOnly="true"/>
        <xsd:element ref="dc:title" maxOccurs="1" ma:index="8" ma:displayName="Название"/>
        <xsd:element ref="dc:subject" minOccurs="0" maxOccurs="1"/>
        <xsd:element ref="dc:description" minOccurs="0" maxOccurs="1"/>
        <xsd:element name="keywords" minOccurs="0" maxOccurs="1" type="xsd:string" ma:index="20" ma:displayName="Ключевые слова"/>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ImageCreateDate xmlns="http://schemas.microsoft.com/sharepoint/v3" xsi:nil="true"/>
    <Description xmlns="http://schemas.microsoft.com/sharepoint/v3" xsi:nil="true"/>
  </documentManagement>
</p:properties>
</file>

<file path=customXml/itemProps1.xml><?xml version="1.0" encoding="utf-8"?>
<ds:datastoreItem xmlns:ds="http://schemas.openxmlformats.org/officeDocument/2006/customXml" ds:itemID="{52452A6B-A8FE-4237-9ACB-241D3C968E20}"/>
</file>

<file path=customXml/itemProps2.xml><?xml version="1.0" encoding="utf-8"?>
<ds:datastoreItem xmlns:ds="http://schemas.openxmlformats.org/officeDocument/2006/customXml" ds:itemID="{47DF840A-5C25-493E-A7B1-ACEDB2E3481D}"/>
</file>

<file path=customXml/itemProps3.xml><?xml version="1.0" encoding="utf-8"?>
<ds:datastoreItem xmlns:ds="http://schemas.openxmlformats.org/officeDocument/2006/customXml" ds:itemID="{5200F3D4-AF2D-4F07-8FC7-AA0E5D8C487A}"/>
</file>

<file path=docProps/app.xml><?xml version="1.0" encoding="utf-8"?>
<Properties xmlns="http://schemas.openxmlformats.org/officeDocument/2006/extended-properties" xmlns:vt="http://schemas.openxmlformats.org/officeDocument/2006/docPropsVTypes">
  <Template>Trek</Template>
  <TotalTime>6</TotalTime>
  <Words>443</Words>
  <Application>Microsoft Office PowerPoint</Application>
  <PresentationFormat>Экран (4:3)</PresentationFormat>
  <Paragraphs>44</Paragraphs>
  <Slides>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Трек</vt:lpstr>
      <vt:lpstr>  Весёлая             артикуляционная  гимнастика </vt:lpstr>
      <vt:lpstr>Бегемотик рот открыл, Подержал. Потом закрыл. Подразним мы бегемота — Подшутить над ним охота.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весёлая артикуляционная гимнастика</dc:title>
  <dc:creator>Владелец</dc:creator>
  <cp:keywords/>
  <cp:lastModifiedBy>Владелец</cp:lastModifiedBy>
  <cp:revision>2</cp:revision>
  <dcterms:created xsi:type="dcterms:W3CDTF">2014-10-06T09:09:28Z</dcterms:created>
  <dcterms:modified xsi:type="dcterms:W3CDTF">2014-10-06T09:21:05Z</dcterms:modified>
  <cp:contentType>Рисунок</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0x01010200A896631BEE386749BDFE7E0E4A1B4F0D</vt:lpwstr>
  </property>
</Properties>
</file>