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6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5" r:id="rId7"/>
    <p:sldMasterId id="2147483738" r:id="rId8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4" d="100"/>
          <a:sy n="34" d="100"/>
        </p:scale>
        <p:origin x="7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016C-9FB9-45B2-B2BD-BA5D3BA26709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92878-2549-4A96-965D-BE183AD7D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2620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016C-9FB9-45B2-B2BD-BA5D3BA26709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92878-2549-4A96-965D-BE183AD7D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1688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016C-9FB9-45B2-B2BD-BA5D3BA26709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92878-2549-4A96-965D-BE183AD7D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7073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0EA2D-871A-4B43-A2CE-A87B0FE635D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14BCD-3681-4AEA-9D0D-C316FCE5E17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3779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656B7-0614-42E2-884A-01CBE3849F7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D1295-64FE-41D5-94D2-0BE93F47CC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1409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1C107-DF39-40A8-B265-752A0C17446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E34F1-4B65-4294-AC0D-1CDFB466837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9132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1E48A-C310-4803-8FEB-C4929F83974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46BE7-09EE-4AB2-A05F-381AA19D95B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632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E257C-AEC1-444B-BE79-17764D9E47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6BF27-C708-41F3-A618-65F010E0706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2230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CECEA-8067-4964-9607-A7755D18E71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9DE9F-80C7-43CE-9CED-EBEEA95D9CD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6818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D8753-B7BC-46E2-A041-BB016BB4422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AE367-0721-4760-8616-38A23F4165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440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89771-23C9-460F-B2C1-62681B77A36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BE9CE-BE20-47F0-A848-9EA5B7764BC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342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016C-9FB9-45B2-B2BD-BA5D3BA26709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92878-2549-4A96-965D-BE183AD7D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8520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8250E-F4EA-439C-BAE9-4FAD35825A0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FDEB-BD82-40F9-AB41-69981332D9C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0037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3CAD9-1588-460C-AA05-88A5B19580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93D9D-1577-465F-BF05-82C330BFE87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66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13CBF-3D43-4EE5-AAB5-FCFEE4ED2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1FC7B-EB68-438C-A892-12DDEA137F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8936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92EAF-F8A1-47DB-B582-BCC5EA8109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69B7B-4CF1-4F86-A9BF-BC6640B67B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2545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0EA2D-871A-4B43-A2CE-A87B0FE635D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14BCD-3681-4AEA-9D0D-C316FCE5E17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2471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656B7-0614-42E2-884A-01CBE3849F7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D1295-64FE-41D5-94D2-0BE93F47CC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4874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1C107-DF39-40A8-B265-752A0C17446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E34F1-4B65-4294-AC0D-1CDFB466837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3303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1E48A-C310-4803-8FEB-C4929F83974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46BE7-09EE-4AB2-A05F-381AA19D95B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083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E257C-AEC1-444B-BE79-17764D9E47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6BF27-C708-41F3-A618-65F010E0706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8300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CECEA-8067-4964-9607-A7755D18E71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9DE9F-80C7-43CE-9CED-EBEEA95D9CD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267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016C-9FB9-45B2-B2BD-BA5D3BA26709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92878-2549-4A96-965D-BE183AD7D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6591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D8753-B7BC-46E2-A041-BB016BB4422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AE367-0721-4760-8616-38A23F4165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6637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89771-23C9-460F-B2C1-62681B77A36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BE9CE-BE20-47F0-A848-9EA5B7764BC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2724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8250E-F4EA-439C-BAE9-4FAD35825A0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FDEB-BD82-40F9-AB41-69981332D9C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2510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3CAD9-1588-460C-AA05-88A5B19580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93D9D-1577-465F-BF05-82C330BFE87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68778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13CBF-3D43-4EE5-AAB5-FCFEE4ED2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1FC7B-EB68-438C-A892-12DDEA137F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3174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92EAF-F8A1-47DB-B582-BCC5EA8109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69B7B-4CF1-4F86-A9BF-BC6640B67B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9686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0EA2D-871A-4B43-A2CE-A87B0FE635D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14BCD-3681-4AEA-9D0D-C316FCE5E17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7412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656B7-0614-42E2-884A-01CBE3849F7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D1295-64FE-41D5-94D2-0BE93F47CC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51324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1C107-DF39-40A8-B265-752A0C17446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E34F1-4B65-4294-AC0D-1CDFB466837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6348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1E48A-C310-4803-8FEB-C4929F83974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46BE7-09EE-4AB2-A05F-381AA19D95B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857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016C-9FB9-45B2-B2BD-BA5D3BA26709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92878-2549-4A96-965D-BE183AD7D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08077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E257C-AEC1-444B-BE79-17764D9E47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6BF27-C708-41F3-A618-65F010E0706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55447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CECEA-8067-4964-9607-A7755D18E71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9DE9F-80C7-43CE-9CED-EBEEA95D9CD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3061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D8753-B7BC-46E2-A041-BB016BB4422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AE367-0721-4760-8616-38A23F4165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90442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89771-23C9-460F-B2C1-62681B77A36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BE9CE-BE20-47F0-A848-9EA5B7764BC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69054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8250E-F4EA-439C-BAE9-4FAD35825A0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FDEB-BD82-40F9-AB41-69981332D9C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72944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3CAD9-1588-460C-AA05-88A5B19580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93D9D-1577-465F-BF05-82C330BFE87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35917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13CBF-3D43-4EE5-AAB5-FCFEE4ED2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1FC7B-EB68-438C-A892-12DDEA137F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6954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92EAF-F8A1-47DB-B582-BCC5EA8109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69B7B-4CF1-4F86-A9BF-BC6640B67B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41121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0EA2D-871A-4B43-A2CE-A87B0FE635D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14BCD-3681-4AEA-9D0D-C316FCE5E17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57461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656B7-0614-42E2-884A-01CBE3849F7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D1295-64FE-41D5-94D2-0BE93F47CC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446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016C-9FB9-45B2-B2BD-BA5D3BA26709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92878-2549-4A96-965D-BE183AD7D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87301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1C107-DF39-40A8-B265-752A0C17446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E34F1-4B65-4294-AC0D-1CDFB466837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8063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1E48A-C310-4803-8FEB-C4929F83974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46BE7-09EE-4AB2-A05F-381AA19D95B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0543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E257C-AEC1-444B-BE79-17764D9E47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6BF27-C708-41F3-A618-65F010E0706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13041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CECEA-8067-4964-9607-A7755D18E71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9DE9F-80C7-43CE-9CED-EBEEA95D9CD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09352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D8753-B7BC-46E2-A041-BB016BB4422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AE367-0721-4760-8616-38A23F4165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91833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89771-23C9-460F-B2C1-62681B77A36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BE9CE-BE20-47F0-A848-9EA5B7764BC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41459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8250E-F4EA-439C-BAE9-4FAD35825A0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FDEB-BD82-40F9-AB41-69981332D9C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38760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3CAD9-1588-460C-AA05-88A5B19580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93D9D-1577-465F-BF05-82C330BFE87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94210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13CBF-3D43-4EE5-AAB5-FCFEE4ED2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1FC7B-EB68-438C-A892-12DDEA137F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27829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92EAF-F8A1-47DB-B582-BCC5EA8109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69B7B-4CF1-4F86-A9BF-BC6640B67B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615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016C-9FB9-45B2-B2BD-BA5D3BA26709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92878-2549-4A96-965D-BE183AD7D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90972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0EA2D-871A-4B43-A2CE-A87B0FE635D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14BCD-3681-4AEA-9D0D-C316FCE5E17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62834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656B7-0614-42E2-884A-01CBE3849F7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D1295-64FE-41D5-94D2-0BE93F47CC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91085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1C107-DF39-40A8-B265-752A0C17446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E34F1-4B65-4294-AC0D-1CDFB466837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80901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1E48A-C310-4803-8FEB-C4929F83974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46BE7-09EE-4AB2-A05F-381AA19D95B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22743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E257C-AEC1-444B-BE79-17764D9E47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6BF27-C708-41F3-A618-65F010E0706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32356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CECEA-8067-4964-9607-A7755D18E71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9DE9F-80C7-43CE-9CED-EBEEA95D9CD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16285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D8753-B7BC-46E2-A041-BB016BB4422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AE367-0721-4760-8616-38A23F4165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8145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89771-23C9-460F-B2C1-62681B77A36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BE9CE-BE20-47F0-A848-9EA5B7764BC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84771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8250E-F4EA-439C-BAE9-4FAD35825A0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FDEB-BD82-40F9-AB41-69981332D9C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7062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3CAD9-1588-460C-AA05-88A5B19580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93D9D-1577-465F-BF05-82C330BFE87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723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016C-9FB9-45B2-B2BD-BA5D3BA26709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92878-2549-4A96-965D-BE183AD7D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53377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13CBF-3D43-4EE5-AAB5-FCFEE4ED2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1FC7B-EB68-438C-A892-12DDEA137F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9638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92EAF-F8A1-47DB-B582-BCC5EA8109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69B7B-4CF1-4F86-A9BF-BC6640B67B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37041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0EA2D-871A-4B43-A2CE-A87B0FE635D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14BCD-3681-4AEA-9D0D-C316FCE5E17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0887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656B7-0614-42E2-884A-01CBE3849F7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D1295-64FE-41D5-94D2-0BE93F47CC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27536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1C107-DF39-40A8-B265-752A0C17446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E34F1-4B65-4294-AC0D-1CDFB466837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22639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1E48A-C310-4803-8FEB-C4929F83974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46BE7-09EE-4AB2-A05F-381AA19D95B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02989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E257C-AEC1-444B-BE79-17764D9E47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6BF27-C708-41F3-A618-65F010E0706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96029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CECEA-8067-4964-9607-A7755D18E71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9DE9F-80C7-43CE-9CED-EBEEA95D9CD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93032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D8753-B7BC-46E2-A041-BB016BB4422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AE367-0721-4760-8616-38A23F4165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21835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89771-23C9-460F-B2C1-62681B77A36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BE9CE-BE20-47F0-A848-9EA5B7764BC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423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016C-9FB9-45B2-B2BD-BA5D3BA26709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92878-2549-4A96-965D-BE183AD7D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30851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8250E-F4EA-439C-BAE9-4FAD35825A0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FDEB-BD82-40F9-AB41-69981332D9C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80864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3CAD9-1588-460C-AA05-88A5B19580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93D9D-1577-465F-BF05-82C330BFE87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7226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13CBF-3D43-4EE5-AAB5-FCFEE4ED2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1FC7B-EB68-438C-A892-12DDEA137F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72728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92EAF-F8A1-47DB-B582-BCC5EA8109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69B7B-4CF1-4F86-A9BF-BC6640B67B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08135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0EA2D-871A-4B43-A2CE-A87B0FE635D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14BCD-3681-4AEA-9D0D-C316FCE5E17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77452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656B7-0614-42E2-884A-01CBE3849F7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D1295-64FE-41D5-94D2-0BE93F47CC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33465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1C107-DF39-40A8-B265-752A0C17446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E34F1-4B65-4294-AC0D-1CDFB466837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279111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1E48A-C310-4803-8FEB-C4929F83974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46BE7-09EE-4AB2-A05F-381AA19D95B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21026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E257C-AEC1-444B-BE79-17764D9E47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6BF27-C708-41F3-A618-65F010E0706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78697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CECEA-8067-4964-9607-A7755D18E71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9DE9F-80C7-43CE-9CED-EBEEA95D9CD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704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016C-9FB9-45B2-B2BD-BA5D3BA26709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92878-2549-4A96-965D-BE183AD7D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27798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D8753-B7BC-46E2-A041-BB016BB4422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AE367-0721-4760-8616-38A23F4165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30330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89771-23C9-460F-B2C1-62681B77A36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BE9CE-BE20-47F0-A848-9EA5B7764BC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81300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8250E-F4EA-439C-BAE9-4FAD35825A0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FDEB-BD82-40F9-AB41-69981332D9C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71927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3CAD9-1588-460C-AA05-88A5B19580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93D9D-1577-465F-BF05-82C330BFE87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244264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13CBF-3D43-4EE5-AAB5-FCFEE4ED2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1FC7B-EB68-438C-A892-12DDEA137F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73831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92EAF-F8A1-47DB-B582-BCC5EA8109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69B7B-4CF1-4F86-A9BF-BC6640B67B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051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image" Target="../media/image1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Relationship Id="rId14" Type="http://schemas.openxmlformats.org/officeDocument/2006/relationships/image" Target="../media/image1.jpe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1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6.xml"/><Relationship Id="rId7" Type="http://schemas.openxmlformats.org/officeDocument/2006/relationships/slideLayout" Target="../slideLayouts/slideLayout90.xml"/><Relationship Id="rId12" Type="http://schemas.openxmlformats.org/officeDocument/2006/relationships/slideLayout" Target="../slideLayouts/slideLayout95.xml"/><Relationship Id="rId2" Type="http://schemas.openxmlformats.org/officeDocument/2006/relationships/slideLayout" Target="../slideLayouts/slideLayout85.xml"/><Relationship Id="rId1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9.xml"/><Relationship Id="rId11" Type="http://schemas.openxmlformats.org/officeDocument/2006/relationships/slideLayout" Target="../slideLayouts/slideLayout94.xml"/><Relationship Id="rId5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93.xml"/><Relationship Id="rId4" Type="http://schemas.openxmlformats.org/officeDocument/2006/relationships/slideLayout" Target="../slideLayouts/slideLayout87.xml"/><Relationship Id="rId9" Type="http://schemas.openxmlformats.org/officeDocument/2006/relationships/slideLayout" Target="../slideLayouts/slideLayout92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7016C-9FB9-45B2-B2BD-BA5D3BA26709}" type="datetimeFigureOut">
              <a:rPr lang="ru-RU" smtClean="0"/>
              <a:t>07.11.2017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92878-2549-4A96-965D-BE183AD7D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687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4E4F59-50C6-4D62-8438-81774019AC6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17B782-B59D-4BB2-B850-C4A37E4D1B5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030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4E4F59-50C6-4D62-8438-81774019AC6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17B782-B59D-4BB2-B850-C4A37E4D1B5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86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4E4F59-50C6-4D62-8438-81774019AC6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17B782-B59D-4BB2-B850-C4A37E4D1B5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438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4E4F59-50C6-4D62-8438-81774019AC6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17B782-B59D-4BB2-B850-C4A37E4D1B5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948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4E4F59-50C6-4D62-8438-81774019AC6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17B782-B59D-4BB2-B850-C4A37E4D1B5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348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4E4F59-50C6-4D62-8438-81774019AC6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17B782-B59D-4BB2-B850-C4A37E4D1B5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213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4E4F59-50C6-4D62-8438-81774019AC6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17B782-B59D-4BB2-B850-C4A37E4D1B5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543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209800" y="1524000"/>
            <a:ext cx="7772400" cy="457200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1400" b="1"/>
              <a:t>Характер контактов</a:t>
            </a:r>
            <a:r>
              <a:rPr lang="ru-RU" sz="1400"/>
              <a:t> определяется как внешний, так как происходит сбор информации, выход на другие организации, на спонсоров. </a:t>
            </a:r>
            <a:br>
              <a:rPr lang="ru-RU" sz="1400"/>
            </a:br>
            <a:r>
              <a:rPr lang="ru-RU" sz="1400" b="1"/>
              <a:t>По продолжительности выполнения:</a:t>
            </a:r>
            <a:r>
              <a:rPr lang="ru-RU" sz="1400"/>
              <a:t> долгосрочный.</a:t>
            </a:r>
            <a:br>
              <a:rPr lang="ru-RU" sz="1400"/>
            </a:br>
            <a:r>
              <a:rPr lang="ru-RU" sz="1400"/>
              <a:t/>
            </a:r>
            <a:br>
              <a:rPr lang="ru-RU" sz="1400"/>
            </a:br>
            <a:r>
              <a:rPr lang="ru-RU" sz="1400" b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Основной целью проекта является:</a:t>
            </a:r>
            <a:r>
              <a:rPr lang="ru-RU" sz="1400" b="1"/>
              <a:t> </a:t>
            </a:r>
            <a:r>
              <a:rPr lang="ru-RU" sz="1400"/>
              <a:t> </a:t>
            </a:r>
            <a:br>
              <a:rPr lang="ru-RU" sz="1400"/>
            </a:br>
            <a:r>
              <a:rPr lang="ru-RU" sz="1400" b="1"/>
              <a:t>разработка и апробация эффективной модели единого воспитательно-образовательного пространства, направленного на эффективную комплексную работу по гражданско-патриотическому воспитанию детей старшего дошкольного возраста в микросоциуме: </a:t>
            </a:r>
            <a:br>
              <a:rPr lang="ru-RU" sz="1400" b="1"/>
            </a:br>
            <a:r>
              <a:rPr lang="ru-RU" sz="1400" b="1"/>
              <a:t/>
            </a:r>
            <a:br>
              <a:rPr lang="ru-RU" sz="1400" b="1"/>
            </a:br>
            <a:r>
              <a:rPr lang="ru-RU" sz="1400" b="1"/>
              <a:t>                                                  </a:t>
            </a:r>
            <a:r>
              <a:rPr lang="ru-RU" sz="1800" b="1">
                <a:solidFill>
                  <a:srgbClr val="0000FF"/>
                </a:solidFill>
              </a:rPr>
              <a:t>Областной сборный пункт </a:t>
            </a:r>
            <a:br>
              <a:rPr lang="ru-RU" sz="1800" b="1">
                <a:solidFill>
                  <a:srgbClr val="0000FF"/>
                </a:solidFill>
              </a:rPr>
            </a:br>
            <a:r>
              <a:rPr lang="ru-RU" sz="1800" b="1">
                <a:solidFill>
                  <a:srgbClr val="0000FF"/>
                </a:solidFill>
              </a:rPr>
              <a:t/>
            </a:r>
            <a:br>
              <a:rPr lang="ru-RU" sz="1800" b="1">
                <a:solidFill>
                  <a:srgbClr val="0000FF"/>
                </a:solidFill>
              </a:rPr>
            </a:br>
            <a:r>
              <a:rPr lang="ru-RU" sz="1800" b="1">
                <a:solidFill>
                  <a:srgbClr val="0000FF"/>
                </a:solidFill>
              </a:rPr>
              <a:t>                        Военно-патриотический лагерь «ПЕРЕСВЕТ»   </a:t>
            </a:r>
            <a:br>
              <a:rPr lang="ru-RU" sz="1800" b="1">
                <a:solidFill>
                  <a:srgbClr val="0000FF"/>
                </a:solidFill>
              </a:rPr>
            </a:br>
            <a:r>
              <a:rPr lang="ru-RU" sz="1800" b="1">
                <a:solidFill>
                  <a:srgbClr val="0000FF"/>
                </a:solidFill>
              </a:rPr>
              <a:t/>
            </a:r>
            <a:br>
              <a:rPr lang="ru-RU" sz="1800" b="1">
                <a:solidFill>
                  <a:srgbClr val="0000FF"/>
                </a:solidFill>
              </a:rPr>
            </a:br>
            <a:r>
              <a:rPr lang="ru-RU" sz="1800" b="1">
                <a:solidFill>
                  <a:srgbClr val="0000FF"/>
                </a:solidFill>
              </a:rPr>
              <a:t>                                                    детский сад </a:t>
            </a:r>
            <a:br>
              <a:rPr lang="ru-RU" sz="1800" b="1">
                <a:solidFill>
                  <a:srgbClr val="0000FF"/>
                </a:solidFill>
              </a:rPr>
            </a:br>
            <a:r>
              <a:rPr lang="ru-RU" sz="1800" b="1">
                <a:solidFill>
                  <a:srgbClr val="0000FF"/>
                </a:solidFill>
              </a:rPr>
              <a:t/>
            </a:r>
            <a:br>
              <a:rPr lang="ru-RU" sz="1800" b="1">
                <a:solidFill>
                  <a:srgbClr val="0000FF"/>
                </a:solidFill>
              </a:rPr>
            </a:br>
            <a:r>
              <a:rPr lang="ru-RU" sz="1800" b="1">
                <a:solidFill>
                  <a:srgbClr val="0000FF"/>
                </a:solidFill>
              </a:rPr>
              <a:t>                                                         семья </a:t>
            </a:r>
            <a:br>
              <a:rPr lang="ru-RU" sz="1800" b="1">
                <a:solidFill>
                  <a:srgbClr val="0000FF"/>
                </a:solidFill>
              </a:rPr>
            </a:br>
            <a:r>
              <a:rPr lang="ru-RU" sz="1800" b="1">
                <a:solidFill>
                  <a:srgbClr val="0000FF"/>
                </a:solidFill>
              </a:rPr>
              <a:t/>
            </a:r>
            <a:br>
              <a:rPr lang="ru-RU" sz="1800" b="1">
                <a:solidFill>
                  <a:srgbClr val="0000FF"/>
                </a:solidFill>
              </a:rPr>
            </a:br>
            <a:r>
              <a:rPr lang="ru-RU" sz="1800" b="1">
                <a:solidFill>
                  <a:srgbClr val="0000FF"/>
                </a:solidFill>
              </a:rPr>
              <a:t>                                                       ребенок</a:t>
            </a:r>
          </a:p>
        </p:txBody>
      </p:sp>
      <p:sp>
        <p:nvSpPr>
          <p:cNvPr id="2" name="Line 4"/>
          <p:cNvSpPr>
            <a:spLocks noChangeShapeType="1"/>
          </p:cNvSpPr>
          <p:nvPr/>
        </p:nvSpPr>
        <p:spPr bwMode="auto">
          <a:xfrm>
            <a:off x="5562600" y="4419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9459" name="Line 5"/>
          <p:cNvSpPr>
            <a:spLocks noChangeShapeType="1"/>
          </p:cNvSpPr>
          <p:nvPr/>
        </p:nvSpPr>
        <p:spPr bwMode="auto">
          <a:xfrm>
            <a:off x="5562600" y="3810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9460" name="Line 6"/>
          <p:cNvSpPr>
            <a:spLocks noChangeShapeType="1"/>
          </p:cNvSpPr>
          <p:nvPr/>
        </p:nvSpPr>
        <p:spPr bwMode="auto">
          <a:xfrm>
            <a:off x="5562600" y="4953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9461" name="Line 7"/>
          <p:cNvSpPr>
            <a:spLocks noChangeShapeType="1"/>
          </p:cNvSpPr>
          <p:nvPr/>
        </p:nvSpPr>
        <p:spPr bwMode="auto">
          <a:xfrm>
            <a:off x="5562600" y="5486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065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209800" y="1143000"/>
            <a:ext cx="7772400" cy="5486400"/>
          </a:xfrm>
        </p:spPr>
        <p:txBody>
          <a:bodyPr/>
          <a:lstStyle/>
          <a:p>
            <a:pPr algn="l" eaLnBrk="1" hangingPunct="1"/>
            <a:r>
              <a:rPr lang="ru-RU" sz="1800" b="1">
                <a:solidFill>
                  <a:srgbClr val="FF3300"/>
                </a:solidFill>
              </a:rPr>
              <a:t>                                                              Задачи:</a:t>
            </a:r>
            <a:br>
              <a:rPr lang="ru-RU" sz="1800" b="1">
                <a:solidFill>
                  <a:srgbClr val="FF3300"/>
                </a:solidFill>
              </a:rPr>
            </a:br>
            <a:r>
              <a:rPr lang="ru-RU" sz="1400" b="1"/>
              <a:t>*  Способствовать эффективному усвоению детьми знаний и представлений о своей стране, родном крае, культуре и традициям в соответствии со своими потенциальными возможностями для обеспечения равных стартовых возможностей при переходе к школьному обучению;</a:t>
            </a:r>
            <a:br>
              <a:rPr lang="ru-RU" sz="1400" b="1"/>
            </a:br>
            <a:r>
              <a:rPr lang="ru-RU" sz="1400" b="1"/>
              <a:t>*  Создать систему психолого-педагогического мониторинга уровня познавательного развития детей дошкольного возраста по тематическим блокам: «Родной город», «Родная армия», «Родная страна», «Родная культура»; </a:t>
            </a:r>
            <a:br>
              <a:rPr lang="ru-RU" sz="1400" b="1"/>
            </a:br>
            <a:r>
              <a:rPr lang="ru-RU" sz="1400" b="1"/>
              <a:t>*  Обеспечить, условия для углубленного изучения содержания патриотического воспитания, поиск форм и методов формирования гражданственности для детей старшего дошкольного возраста; </a:t>
            </a:r>
            <a:br>
              <a:rPr lang="ru-RU" sz="1400" b="1"/>
            </a:br>
            <a:r>
              <a:rPr lang="ru-RU" sz="1400" b="1"/>
              <a:t>*  Создать предметно-развивающую среду (зоны гражданско-патриотического воспитания) с учетом возрастных особенностей и возможностей детей; </a:t>
            </a:r>
            <a:br>
              <a:rPr lang="ru-RU" sz="1400" b="1"/>
            </a:br>
            <a:r>
              <a:rPr lang="ru-RU" sz="1400" b="1"/>
              <a:t>*  Сформировать комплекс нормативно-правового и организационно-методического обеспечения функционирования системы гражданско-патриотического воспитания; </a:t>
            </a:r>
            <a:br>
              <a:rPr lang="ru-RU" sz="1400" b="1"/>
            </a:br>
            <a:r>
              <a:rPr lang="ru-RU" sz="1400" b="1"/>
              <a:t>*  Повысить профессиональную компетентность и активизировать творческий потенциал педагогов в вопросах гражданско-патриотического воспитания; разработать содержание и апробировать новые формы взаимодействия с семьей по возрождению отечественных культурных традиций с целью оздоровления внутрисемейных отношений социокультурной стабилизации общества;</a:t>
            </a:r>
            <a:br>
              <a:rPr lang="ru-RU" sz="1400" b="1"/>
            </a:br>
            <a:r>
              <a:rPr lang="ru-RU" sz="1400" b="1"/>
              <a:t> *  Воспитывать любовь и уважение к своему городу, краю, Родине, гордость за принадлежность к гражданам России средствами художественно эстетического воспитания: музыкальная, изобразительная и художественно-речевая деятельность;</a:t>
            </a:r>
            <a:br>
              <a:rPr lang="ru-RU" sz="1400" b="1"/>
            </a:br>
            <a:r>
              <a:rPr lang="ru-RU" sz="1400" b="1"/>
              <a:t> *  Прививать чувство гордости, глубокого уважения и почитания символов Российской Федерации — герба, Гимна, Флага.</a:t>
            </a:r>
          </a:p>
        </p:txBody>
      </p:sp>
    </p:spTree>
    <p:extLst>
      <p:ext uri="{BB962C8B-B14F-4D97-AF65-F5344CB8AC3E}">
        <p14:creationId xmlns:p14="http://schemas.microsoft.com/office/powerpoint/2010/main" val="272119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209800" y="-152400"/>
            <a:ext cx="7772400" cy="6403975"/>
          </a:xfrm>
        </p:spPr>
        <p:txBody>
          <a:bodyPr/>
          <a:lstStyle/>
          <a:p>
            <a:pPr algn="l" eaLnBrk="1" hangingPunct="1"/>
            <a:r>
              <a:rPr lang="ru-RU" sz="1400" b="1"/>
              <a:t> Формы проведения проекта:</a:t>
            </a:r>
            <a:r>
              <a:rPr lang="ru-RU" sz="1400"/>
              <a:t>  проведение тематических занятий и праздников, чтение книг,  встречи с воинами-интернационалистами, встречи с ветеранами ВОВ, экскурсии к памятным местам, выступления на городских мероприятиях, встречи  с  воспитанниками и руководителем Военно-патриотический лагерь «ПЕРЕСВЕТ».</a:t>
            </a:r>
            <a:br>
              <a:rPr lang="ru-RU" sz="1400"/>
            </a:br>
            <a:r>
              <a:rPr lang="ru-RU" sz="1400"/>
              <a:t> Перед тем, как приступить непосредственно к проведению данных мероприятий воспитатели  проводили предварительную работу. Определили круг вопросов и проблем, волнующих на сегодняшний день детей по данной теме, провели  предварительное анкетирование, беседу, опрос родителей (законных представителей). </a:t>
            </a:r>
            <a:br>
              <a:rPr lang="ru-RU" sz="1400"/>
            </a:br>
            <a:r>
              <a:rPr lang="ru-RU" sz="1400"/>
              <a:t> </a:t>
            </a:r>
            <a:br>
              <a:rPr lang="ru-RU" sz="1400"/>
            </a:br>
            <a:r>
              <a:rPr lang="ru-RU" sz="1400" b="1"/>
              <a:t>Характер координации:</a:t>
            </a:r>
            <a:r>
              <a:rPr lang="ru-RU" sz="1400"/>
              <a:t>   централизованный фронтальный тип коммуникативных структур малой группы. Главными координаторами являются воспитатели групп.</a:t>
            </a:r>
          </a:p>
        </p:txBody>
      </p:sp>
      <p:pic>
        <p:nvPicPr>
          <p:cNvPr id="21506" name="Picture 3" descr="image_820x46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4495800"/>
            <a:ext cx="3276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62162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209800" y="2130426"/>
            <a:ext cx="7772400" cy="3203575"/>
          </a:xfrm>
        </p:spPr>
        <p:txBody>
          <a:bodyPr/>
          <a:lstStyle/>
          <a:p>
            <a:pPr algn="l" eaLnBrk="1" hangingPunct="1"/>
            <a:r>
              <a:rPr lang="ru-RU" sz="1400" b="1">
                <a:solidFill>
                  <a:schemeClr val="hlink"/>
                </a:solidFill>
              </a:rPr>
              <a:t>Ожидаемый результат:</a:t>
            </a:r>
            <a:br>
              <a:rPr lang="ru-RU" sz="1400" b="1">
                <a:solidFill>
                  <a:schemeClr val="hlink"/>
                </a:solidFill>
              </a:rPr>
            </a:br>
            <a:r>
              <a:rPr lang="ru-RU" sz="1400" b="1"/>
              <a:t>- изготовление  баннера  МБДОУ №22 с включение темы патриотического содержания  для привлечения внимания к патриотической истории своей малой Родины; </a:t>
            </a:r>
            <a:br>
              <a:rPr lang="ru-RU" sz="1400" b="1"/>
            </a:br>
            <a:r>
              <a:rPr lang="ru-RU" sz="1400" b="1"/>
              <a:t>- обогащение содержания гражданско-патриотического воспитания в образовательно-воспитательном пространстве ДОУ;</a:t>
            </a:r>
            <a:br>
              <a:rPr lang="ru-RU" sz="1400" b="1"/>
            </a:br>
            <a:r>
              <a:rPr lang="ru-RU" sz="1400" b="1"/>
              <a:t> - вовлечение в систему гражданско-патриотического воспитания представителей администрации и общественности;</a:t>
            </a:r>
            <a:br>
              <a:rPr lang="ru-RU" sz="1400" b="1"/>
            </a:br>
            <a:r>
              <a:rPr lang="ru-RU" sz="1400" b="1"/>
              <a:t> </a:t>
            </a:r>
            <a:r>
              <a:rPr lang="ru-RU" sz="1200" b="1"/>
              <a:t>- развитие творческих способностей воспитанников; </a:t>
            </a:r>
            <a:br>
              <a:rPr lang="ru-RU" sz="1200" b="1"/>
            </a:br>
            <a:r>
              <a:rPr lang="ru-RU" sz="1400" b="1"/>
              <a:t>- осознание ответственности за судьбу Родины, формирование гордости за сопричастность к деяниям предыдущих поколений; </a:t>
            </a:r>
            <a:br>
              <a:rPr lang="ru-RU" sz="1400" b="1"/>
            </a:br>
            <a:r>
              <a:rPr lang="ru-RU" sz="1400" b="1"/>
              <a:t>- восстановление традиций служению Отечеству готовность защищать и отстаивать интересы Родины   </a:t>
            </a:r>
            <a:br>
              <a:rPr lang="ru-RU" sz="1400" b="1"/>
            </a:br>
            <a:r>
              <a:rPr lang="ru-RU" sz="1400" b="1"/>
              <a:t>- осознание воспитанниками высших ценностей, идеалов, ориентиров, способность руководствоваться ими в практической деятельности.                                                                              </a:t>
            </a:r>
            <a:br>
              <a:rPr lang="ru-RU" sz="1400" b="1"/>
            </a:br>
            <a:r>
              <a:rPr lang="ru-RU" sz="1400" b="1"/>
              <a:t>    </a:t>
            </a:r>
            <a:br>
              <a:rPr lang="ru-RU" sz="1400" b="1"/>
            </a:br>
            <a:r>
              <a:rPr lang="ru-RU" sz="1400" b="1"/>
              <a:t>                                            </a:t>
            </a:r>
            <a:r>
              <a:rPr lang="ru-RU" sz="1800" b="1" i="1">
                <a:solidFill>
                  <a:srgbClr val="FF3300"/>
                </a:solidFill>
              </a:rPr>
              <a:t>Успешность выполнения  проекта обеспечивается      заинтересованностью всех участников в  совместном диалоге по   обсуждению поставленных проектом вопросов.</a:t>
            </a:r>
          </a:p>
        </p:txBody>
      </p:sp>
    </p:spTree>
    <p:extLst>
      <p:ext uri="{BB962C8B-B14F-4D97-AF65-F5344CB8AC3E}">
        <p14:creationId xmlns:p14="http://schemas.microsoft.com/office/powerpoint/2010/main" val="1557148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209800" y="2130426"/>
            <a:ext cx="7772400" cy="147002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1800" b="1"/>
              <a:t/>
            </a:r>
            <a:br>
              <a:rPr lang="ru-RU" sz="1800" b="1"/>
            </a:br>
            <a:r>
              <a:rPr lang="ru-RU" sz="1800" b="1"/>
              <a:t/>
            </a:r>
            <a:br>
              <a:rPr lang="ru-RU" sz="1800" b="1"/>
            </a:br>
            <a:r>
              <a:rPr lang="ru-RU" sz="1800" b="1"/>
              <a:t/>
            </a:r>
            <a:br>
              <a:rPr lang="ru-RU" sz="1800" b="1"/>
            </a:br>
            <a:r>
              <a:rPr lang="ru-RU" sz="1800" b="1"/>
              <a:t/>
            </a:r>
            <a:br>
              <a:rPr lang="ru-RU" sz="1800" b="1"/>
            </a:br>
            <a:r>
              <a:rPr lang="ru-RU" sz="1800" b="1"/>
              <a:t/>
            </a:r>
            <a:br>
              <a:rPr lang="ru-RU" sz="1800" b="1"/>
            </a:br>
            <a:r>
              <a:rPr lang="ru-RU" sz="1800" b="1" u="sng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Осуществление проекта (описание):</a:t>
            </a:r>
            <a:br>
              <a:rPr lang="ru-RU" sz="1800" b="1" u="sng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000" b="1"/>
              <a:t/>
            </a:r>
            <a:br>
              <a:rPr lang="ru-RU" sz="4000" b="1"/>
            </a:br>
            <a:r>
              <a:rPr lang="ru-RU" sz="1600" b="1"/>
              <a:t>1 этап – опрос детей и  анкетирование родителей; </a:t>
            </a:r>
            <a:br>
              <a:rPr lang="ru-RU" sz="1600" b="1"/>
            </a:br>
            <a:r>
              <a:rPr lang="ru-RU" sz="1600" b="1"/>
              <a:t/>
            </a:r>
            <a:br>
              <a:rPr lang="ru-RU" sz="1600" b="1"/>
            </a:br>
            <a:r>
              <a:rPr lang="ru-RU" sz="1600" b="1"/>
              <a:t/>
            </a:r>
            <a:br>
              <a:rPr lang="ru-RU" sz="1600" b="1"/>
            </a:br>
            <a:r>
              <a:rPr lang="ru-RU" sz="1600" b="1"/>
              <a:t/>
            </a:r>
            <a:br>
              <a:rPr lang="ru-RU" sz="1600" b="1"/>
            </a:br>
            <a:r>
              <a:rPr lang="ru-RU" sz="1600" b="1"/>
              <a:t>2 этап – встречи с Советом ветеранов ВОВ, с  руководителем Военно-патриотический лагерь «ПЕРЕСВЕТ»,военкомом  Центра  подготовки и призыва граждан на военную службу,  отделом по работе с молодежью АГО - сбор информации; </a:t>
            </a:r>
            <a:br>
              <a:rPr lang="ru-RU" sz="1600" b="1"/>
            </a:br>
            <a:r>
              <a:rPr lang="ru-RU" sz="1600" b="1"/>
              <a:t/>
            </a:r>
            <a:br>
              <a:rPr lang="ru-RU" sz="1600" b="1"/>
            </a:br>
            <a:r>
              <a:rPr lang="ru-RU" sz="1600" b="1"/>
              <a:t/>
            </a:r>
            <a:br>
              <a:rPr lang="ru-RU" sz="1600" b="1"/>
            </a:br>
            <a:r>
              <a:rPr lang="ru-RU" sz="1600" b="1"/>
              <a:t>3 этап – ряд мероприятий, направленных на решение поставленных проблем; </a:t>
            </a:r>
            <a:br>
              <a:rPr lang="ru-RU" sz="1600" b="1"/>
            </a:br>
            <a:r>
              <a:rPr lang="ru-RU" sz="1600" b="1"/>
              <a:t/>
            </a:r>
            <a:br>
              <a:rPr lang="ru-RU" sz="1600" b="1"/>
            </a:br>
            <a:r>
              <a:rPr lang="ru-RU" sz="1600" b="1"/>
              <a:t/>
            </a:r>
            <a:br>
              <a:rPr lang="ru-RU" sz="1600" b="1"/>
            </a:br>
            <a:r>
              <a:rPr lang="ru-RU" sz="1600" b="1"/>
              <a:t>4 этап – оформление баннера. Анализ проведенной работы и определение последующих действий в данном направлении.</a:t>
            </a:r>
          </a:p>
        </p:txBody>
      </p:sp>
    </p:spTree>
    <p:extLst>
      <p:ext uri="{BB962C8B-B14F-4D97-AF65-F5344CB8AC3E}">
        <p14:creationId xmlns:p14="http://schemas.microsoft.com/office/powerpoint/2010/main" val="3169950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90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209800" y="-381000"/>
            <a:ext cx="7772400" cy="6934200"/>
          </a:xfrm>
        </p:spPr>
        <p:txBody>
          <a:bodyPr/>
          <a:lstStyle/>
          <a:p>
            <a:pPr algn="l" eaLnBrk="1" hangingPunct="1"/>
            <a:r>
              <a:rPr lang="ru-RU" sz="1600" b="1"/>
              <a:t>С целью исследования социально-личностных качеств был проведён опрос воспитанников старшей группы на тему:</a:t>
            </a:r>
            <a:r>
              <a:rPr lang="ru-RU" sz="1800" b="1"/>
              <a:t/>
            </a:r>
            <a:br>
              <a:rPr lang="ru-RU" sz="1800" b="1"/>
            </a:br>
            <a:r>
              <a:rPr lang="ru-RU" sz="1800" b="1"/>
              <a:t>     </a:t>
            </a:r>
            <a:r>
              <a:rPr lang="ru-RU" sz="1400" b="1"/>
              <a:t>1. «Знаете ли вы, кто такой  патриот Родины?»</a:t>
            </a:r>
            <a:br>
              <a:rPr lang="ru-RU" sz="1400" b="1"/>
            </a:br>
            <a:r>
              <a:rPr lang="ru-RU" sz="1400" b="1"/>
              <a:t>       2. «Знаете ли вы, кто такие воины ВОВ?»</a:t>
            </a:r>
            <a:br>
              <a:rPr lang="ru-RU" sz="1400" b="1"/>
            </a:br>
            <a:r>
              <a:rPr lang="ru-RU" sz="1400" b="1"/>
              <a:t>       3. «Знаете ли вы, какие памятники, места памяти, посвящённые воинам ВОВ 1941-1945 гг.</a:t>
            </a:r>
            <a:br>
              <a:rPr lang="ru-RU" sz="1400" b="1"/>
            </a:br>
            <a:r>
              <a:rPr lang="ru-RU" sz="1400" b="1"/>
              <a:t> и других войн? </a:t>
            </a:r>
            <a:br>
              <a:rPr lang="ru-RU" sz="1400" b="1"/>
            </a:br>
            <a:r>
              <a:rPr lang="ru-RU" sz="1400"/>
              <a:t>(Результаты опроса воспитанников в</a:t>
            </a:r>
            <a:r>
              <a:rPr lang="ru-RU" sz="4000"/>
              <a:t> </a:t>
            </a:r>
            <a:r>
              <a:rPr lang="ru-RU" sz="1400"/>
              <a:t>диаграмме)</a:t>
            </a:r>
            <a:r>
              <a:rPr lang="ru-RU" sz="4000"/>
              <a:t> </a:t>
            </a:r>
          </a:p>
        </p:txBody>
      </p:sp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2057401" y="3886200"/>
          <a:ext cx="4651375" cy="269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hart" r:id="rId3" imgW="4229164" imgH="2457475" progId="MSGraph.Chart.8">
                  <p:embed followColorScheme="full"/>
                </p:oleObj>
              </mc:Choice>
              <mc:Fallback>
                <p:oleObj name="Chart" r:id="rId3" imgW="4229164" imgH="2457475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1" y="3886200"/>
                        <a:ext cx="4651375" cy="269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2971800" y="3505200"/>
          <a:ext cx="6248400" cy="335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hart" r:id="rId5" imgW="5953006" imgH="4010133" progId="MSGraph.Chart.8">
                  <p:embed followColorScheme="full"/>
                </p:oleObj>
              </mc:Choice>
              <mc:Fallback>
                <p:oleObj name="Chart" r:id="rId5" imgW="5953006" imgH="4010133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505200"/>
                        <a:ext cx="6248400" cy="335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9026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209800" y="1295400"/>
            <a:ext cx="7772400" cy="510540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1600" dirty="0">
                <a:solidFill>
                  <a:srgbClr val="0000FF"/>
                </a:solidFill>
              </a:rPr>
              <a:t>Для устранения пробелов предстояла большая и кропотливая работа. В начале,  нужно было пробудить интерес у ребят к истории родного города. Для этого была проведена  интеллектуальная игра «Я познаю…». </a:t>
            </a:r>
            <a:br>
              <a:rPr lang="ru-RU" sz="1600" dirty="0">
                <a:solidFill>
                  <a:srgbClr val="0000FF"/>
                </a:solidFill>
              </a:rPr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Разработать план действий</a:t>
            </a:r>
            <a:br>
              <a:rPr lang="ru-RU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1400" dirty="0"/>
              <a:t>- определить «точки самостоятельности»: рисунки, стихи, просмотр фильмов и мультипликации патриотической направленности (этапы работы, которые ребёнок считает возможным разрешить, выполнить самостоятельно, без содействия взрослых); </a:t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>- определить «точки сотрудничества» (круг задач, для решения которых целесообразно привлечь взрослых помощников,  родителей, воспитателя).</a:t>
            </a:r>
          </a:p>
        </p:txBody>
      </p:sp>
    </p:spTree>
    <p:extLst>
      <p:ext uri="{BB962C8B-B14F-4D97-AF65-F5344CB8AC3E}">
        <p14:creationId xmlns:p14="http://schemas.microsoft.com/office/powerpoint/2010/main" val="21221315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60</Words>
  <Application>Microsoft Office PowerPoint</Application>
  <PresentationFormat>Широкоэкранный</PresentationFormat>
  <Paragraphs>7</Paragraphs>
  <Slides>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8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Office Theme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Chart</vt:lpstr>
      <vt:lpstr>Характер контактов определяется как внешний, так как происходит сбор информации, выход на другие организации, на спонсоров.  По продолжительности выполнения: долгосрочный.  Основной целью проекта является:   разработка и апробация эффективной модели единого воспитательно-образовательного пространства, направленного на эффективную комплексную работу по гражданско-патриотическому воспитанию детей старшего дошкольного возраста в микросоциуме:                                                     Областной сборный пункт                           Военно-патриотический лагерь «ПЕРЕСВЕТ»                                                         детский сад                                                            семья                                                          ребенок</vt:lpstr>
      <vt:lpstr>                                                              Задачи: *  Способствовать эффективному усвоению детьми знаний и представлений о своей стране, родном крае, культуре и традициям в соответствии со своими потенциальными возможностями для обеспечения равных стартовых возможностей при переходе к школьному обучению; *  Создать систему психолого-педагогического мониторинга уровня познавательного развития детей дошкольного возраста по тематическим блокам: «Родной город», «Родная армия», «Родная страна», «Родная культура»;  *  Обеспечить, условия для углубленного изучения содержания патриотического воспитания, поиск форм и методов формирования гражданственности для детей старшего дошкольного возраста;  *  Создать предметно-развивающую среду (зоны гражданско-патриотического воспитания) с учетом возрастных особенностей и возможностей детей;  *  Сформировать комплекс нормативно-правового и организационно-методического обеспечения функционирования системы гражданско-патриотического воспитания;  *  Повысить профессиональную компетентность и активизировать творческий потенциал педагогов в вопросах гражданско-патриотического воспитания; разработать содержание и апробировать новые формы взаимодействия с семьей по возрождению отечественных культурных традиций с целью оздоровления внутрисемейных отношений социокультурной стабилизации общества;  *  Воспитывать любовь и уважение к своему городу, краю, Родине, гордость за принадлежность к гражданам России средствами художественно эстетического воспитания: музыкальная, изобразительная и художественно-речевая деятельность;  *  Прививать чувство гордости, глубокого уважения и почитания символов Российской Федерации — герба, Гимна, Флага.</vt:lpstr>
      <vt:lpstr> Формы проведения проекта:  проведение тематических занятий и праздников, чтение книг,  встречи с воинами-интернационалистами, встречи с ветеранами ВОВ, экскурсии к памятным местам, выступления на городских мероприятиях, встречи  с  воспитанниками и руководителем Военно-патриотический лагерь «ПЕРЕСВЕТ».  Перед тем, как приступить непосредственно к проведению данных мероприятий воспитатели  проводили предварительную работу. Определили круг вопросов и проблем, волнующих на сегодняшний день детей по данной теме, провели  предварительное анкетирование, беседу, опрос родителей (законных представителей).    Характер координации:   централизованный фронтальный тип коммуникативных структур малой группы. Главными координаторами являются воспитатели групп.</vt:lpstr>
      <vt:lpstr>Ожидаемый результат: - изготовление  баннера  МБДОУ №22 с включение темы патриотического содержания  для привлечения внимания к патриотической истории своей малой Родины;  - обогащение содержания гражданско-патриотического воспитания в образовательно-воспитательном пространстве ДОУ;  - вовлечение в систему гражданско-патриотического воспитания представителей администрации и общественности;  - развитие творческих способностей воспитанников;  - осознание ответственности за судьбу Родины, формирование гордости за сопричастность к деяниям предыдущих поколений;  - восстановление традиций служению Отечеству готовность защищать и отстаивать интересы Родины    - осознание воспитанниками высших ценностей, идеалов, ориентиров, способность руководствоваться ими в практической деятельности.                                                                                                                                Успешность выполнения  проекта обеспечивается      заинтересованностью всех участников в  совместном диалоге по   обсуждению поставленных проектом вопросов.</vt:lpstr>
      <vt:lpstr>     Осуществление проекта (описание):  1 этап – опрос детей и  анкетирование родителей;     2 этап – встречи с Советом ветеранов ВОВ, с  руководителем Военно-патриотический лагерь «ПЕРЕСВЕТ»,военкомом  Центра  подготовки и призыва граждан на военную службу,  отделом по работе с молодежью АГО - сбор информации;    3 этап – ряд мероприятий, направленных на решение поставленных проблем;    4 этап – оформление баннера. Анализ проведенной работы и определение последующих действий в данном направлении.</vt:lpstr>
      <vt:lpstr>С целью исследования социально-личностных качеств был проведён опрос воспитанников старшей группы на тему:      1. «Знаете ли вы, кто такой  патриот Родины?»        2. «Знаете ли вы, кто такие воины ВОВ?»        3. «Знаете ли вы, какие памятники, места памяти, посвящённые воинам ВОВ 1941-1945 гг.  и других войн?  (Результаты опроса воспитанников в диаграмме) </vt:lpstr>
      <vt:lpstr>Для устранения пробелов предстояла большая и кропотливая работа. В начале,  нужно было пробудить интерес у ребят к истории родного города. Для этого была проведена  интеллектуальная игра «Я познаю…».   Разработать план действий  - определить «точки самостоятельности»: рисунки, стихи, просмотр фильмов и мультипликации патриотической направленности (этапы работы, которые ребёнок считает возможным разрешить, выполнить самостоятельно, без содействия взрослых);   - определить «точки сотрудничества» (круг задач, для решения которых целесообразно привлечь взрослых помощников,  родителей, воспитателя).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Характер контактов определяется как внешний, так как происходит сбор информации, выход на другие организации, на спонсоров.  По продолжительности выполнения: долгосрочный.  Основной целью проекта является:   разработка и апробация эффективной модели единого воспитательно-образовательного пространства, направленного на эффективную комплексную работу по гражданско-патриотическому воспитанию детей старшего дошкольного возраста в микросоциуме:                                                     Областной сборный пункт                           Военно-патриотический лагерь «ПЕРЕСВЕТ»                                                         детский сад                                                            семья                                                          ребенок</dc:title>
  <dc:creator>User</dc:creator>
  <cp:lastModifiedBy>User</cp:lastModifiedBy>
  <cp:revision>1</cp:revision>
  <dcterms:created xsi:type="dcterms:W3CDTF">2017-11-07T15:32:21Z</dcterms:created>
  <dcterms:modified xsi:type="dcterms:W3CDTF">2017-11-07T15:35:06Z</dcterms:modified>
</cp:coreProperties>
</file>