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6" r:id="rId10"/>
    <p:sldId id="265" r:id="rId11"/>
    <p:sldId id="268" r:id="rId12"/>
    <p:sldId id="280" r:id="rId13"/>
    <p:sldId id="281" r:id="rId14"/>
    <p:sldId id="282" r:id="rId15"/>
    <p:sldId id="283" r:id="rId16"/>
    <p:sldId id="284" r:id="rId17"/>
    <p:sldId id="269" r:id="rId18"/>
    <p:sldId id="285" r:id="rId19"/>
    <p:sldId id="277" r:id="rId2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4" autoAdjust="0"/>
    <p:restoredTop sz="94624" autoAdjust="0"/>
  </p:normalViewPr>
  <p:slideViewPr>
    <p:cSldViewPr>
      <p:cViewPr varScale="1">
        <p:scale>
          <a:sx n="38" d="100"/>
          <a:sy n="38" d="100"/>
        </p:scale>
        <p:origin x="1278" y="3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82F97C-3C67-4C30-A19C-51213E1AB0AA}" type="datetimeFigureOut">
              <a:rPr lang="ru-RU"/>
              <a:pPr>
                <a:defRPr/>
              </a:pPr>
              <a:t>03.11.2017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6505FF-1426-4E7D-90B6-F2AFADBF80E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heel spokes="8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368D03-9EF1-45E5-8AE5-A74D44E4C300}" type="datetimeFigureOut">
              <a:rPr lang="ru-RU"/>
              <a:pPr>
                <a:defRPr/>
              </a:pPr>
              <a:t>03.11.2017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48BE80-1986-4FAB-9E96-C92E81A662D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heel spokes="8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CDC56A-057F-4FB9-A961-87F99AD662BF}" type="datetimeFigureOut">
              <a:rPr lang="ru-RU"/>
              <a:pPr>
                <a:defRPr/>
              </a:pPr>
              <a:t>03.11.2017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B1A305-CB75-4538-9994-EC5F8BC0209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heel spokes="8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CBA91D-5633-4615-9D96-A01BA3CB6155}" type="datetimeFigureOut">
              <a:rPr lang="ru-RU"/>
              <a:pPr>
                <a:defRPr/>
              </a:pPr>
              <a:t>03.11.2017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9A2DD0-0288-4A89-9B0A-DCBC57BA0CE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heel spokes="8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A2427-4C48-4D04-97F3-75E4A4A7924E}" type="datetimeFigureOut">
              <a:rPr lang="ru-RU"/>
              <a:pPr>
                <a:defRPr/>
              </a:pPr>
              <a:t>03.11.2017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8F75F0-C16B-427D-9FA8-5D5B3E016C4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heel spokes="8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9B8517-BCB4-4C09-9E04-541D4C7DAD40}" type="datetimeFigureOut">
              <a:rPr lang="ru-RU"/>
              <a:pPr>
                <a:defRPr/>
              </a:pPr>
              <a:t>03.11.2017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68D1EE-A2AF-43A5-8709-5FD4F21B783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heel spokes="8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CF42D9-124F-4BE3-A4EC-4E2826F427B8}" type="datetimeFigureOut">
              <a:rPr lang="ru-RU"/>
              <a:pPr>
                <a:defRPr/>
              </a:pPr>
              <a:t>03.11.2017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DEC6B8-B8C4-413F-9CEB-91465C16DD6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heel spokes="8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02F067-503B-45A9-B068-AE19216D08C3}" type="datetimeFigureOut">
              <a:rPr lang="ru-RU"/>
              <a:pPr>
                <a:defRPr/>
              </a:pPr>
              <a:t>03.11.2017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E95DAE-B76A-4529-8A48-0BB8AC2ABA3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heel spokes="8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9119B6-97AA-4259-B20F-93EF144658DD}" type="datetimeFigureOut">
              <a:rPr lang="ru-RU"/>
              <a:pPr>
                <a:defRPr/>
              </a:pPr>
              <a:t>03.11.2017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C5AE08-DF65-4C1D-B868-BBC14014574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heel spokes="8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FD5215-A7D4-4DC8-985B-033D88C79E45}" type="datetimeFigureOut">
              <a:rPr lang="ru-RU"/>
              <a:pPr>
                <a:defRPr/>
              </a:pPr>
              <a:t>03.11.2017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C6BC3D-73AA-4773-9F3B-2092915B577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heel spokes="8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146126-EDB9-404F-82CD-8EB741307BD5}" type="datetimeFigureOut">
              <a:rPr lang="ru-RU"/>
              <a:pPr>
                <a:defRPr/>
              </a:pPr>
              <a:t>03.11.2017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F9D21E-2D29-4619-9B6F-01158E49EDF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heel spokes="8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823A8D6-472B-4411-AB02-51186E89D96B}" type="datetimeFigureOut">
              <a:rPr lang="ru-RU"/>
              <a:pPr>
                <a:defRPr/>
              </a:pPr>
              <a:t>03.11.2017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949E240-CADA-4510-81F1-7DF02441A1F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ransition spd="slow">
    <p:wheel spokes="8"/>
  </p:transition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913"/>
            <a:ext cx="7772400" cy="2447999"/>
          </a:xfrm>
        </p:spPr>
        <p:txBody>
          <a:bodyPr/>
          <a:lstStyle/>
          <a:p>
            <a:r>
              <a:rPr lang="ru-RU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Проект </a:t>
            </a:r>
            <a:r>
              <a:rPr lang="ru-RU" b="1" dirty="0" smtClean="0">
                <a:solidFill>
                  <a:srgbClr val="FF0000"/>
                </a:solidFill>
              </a:rPr>
              <a:t/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sz="36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по правилам дорожного движения </a:t>
            </a:r>
            <a:r>
              <a:rPr lang="ru-RU" sz="4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для детей дошкольного возраста </a:t>
            </a:r>
            <a:endParaRPr lang="ru-RU" sz="4000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420889"/>
            <a:ext cx="6400800" cy="2880319"/>
          </a:xfrm>
        </p:spPr>
        <p:txBody>
          <a:bodyPr/>
          <a:lstStyle/>
          <a:p>
            <a:r>
              <a:rPr lang="ru-RU" sz="66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«Маленький пешеход»</a:t>
            </a:r>
          </a:p>
          <a:p>
            <a:endParaRPr lang="ru-RU" sz="2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i (26).jpg"/>
          <p:cNvPicPr>
            <a:picLocks noChangeAspect="1"/>
          </p:cNvPicPr>
          <p:nvPr/>
        </p:nvPicPr>
        <p:blipFill>
          <a:blip r:embed="rId2" cstate="print">
            <a:lum bright="-10000"/>
          </a:blip>
          <a:stretch>
            <a:fillRect/>
          </a:stretch>
        </p:blipFill>
        <p:spPr>
          <a:xfrm>
            <a:off x="2915816" y="4230613"/>
            <a:ext cx="3168352" cy="14287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TextBox 4"/>
          <p:cNvSpPr txBox="1"/>
          <p:nvPr/>
        </p:nvSpPr>
        <p:spPr>
          <a:xfrm>
            <a:off x="5580112" y="5517232"/>
            <a:ext cx="32403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Составитель: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Воспитатель 1 категории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Максимова О.Г</a:t>
            </a:r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Вид проекта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96975"/>
            <a:ext cx="8229600" cy="4929188"/>
          </a:xfrm>
        </p:spPr>
        <p:txBody>
          <a:bodyPr rtlCol="0">
            <a:normAutofit fontScale="77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краткосрочный, разновозрастная группа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>
              <a:solidFill>
                <a:srgbClr val="7030A0"/>
              </a:solidFill>
            </a:endParaRPr>
          </a:p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5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Тип проекта</a:t>
            </a:r>
          </a:p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5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 по Л.В. Киселевой )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практико-ориентированный</a:t>
            </a:r>
            <a:r>
              <a:rPr lang="ru-RU" sz="44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 (</a:t>
            </a:r>
            <a:r>
              <a:rPr lang="ru-RU" sz="4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результат </a:t>
            </a:r>
            <a:r>
              <a:rPr lang="ru-RU" sz="44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ориентирован на социальные интересы </a:t>
            </a:r>
            <a:r>
              <a:rPr lang="ru-RU" sz="4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участников);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творческий</a:t>
            </a:r>
            <a:r>
              <a:rPr lang="ru-RU" sz="44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 (</a:t>
            </a:r>
            <a:r>
              <a:rPr lang="ru-RU" sz="4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предполагает </a:t>
            </a:r>
            <a:r>
              <a:rPr lang="ru-RU" sz="44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соответствующее оформление результатов в виде детского </a:t>
            </a:r>
            <a:r>
              <a:rPr lang="ru-RU" sz="4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праздника).</a:t>
            </a:r>
            <a:endParaRPr lang="ru-RU" sz="44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4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4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Заголовок 1"/>
          <p:cNvSpPr>
            <a:spLocks noGrp="1"/>
          </p:cNvSpPr>
          <p:nvPr>
            <p:ph type="title"/>
          </p:nvPr>
        </p:nvSpPr>
        <p:spPr>
          <a:xfrm>
            <a:off x="468313" y="188913"/>
            <a:ext cx="8229600" cy="1143000"/>
          </a:xfrm>
        </p:spPr>
        <p:txBody>
          <a:bodyPr/>
          <a:lstStyle/>
          <a:p>
            <a:r>
              <a:rPr lang="ru-RU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Разработка проекта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25538"/>
            <a:ext cx="8229600" cy="5183187"/>
          </a:xfrm>
        </p:spPr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Создание мотивации, отвечающей потребностям 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детей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Обозначение 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взрослым 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проблемы.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Подбор методической 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литературы.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 Определение средств реализации 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проекта.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Разработка 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форм и методов работы по теме проекта с педагогами, детьми и 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родителями.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Обогащение уголка 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 правилам дорожного движения в 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группе.</a:t>
            </a:r>
            <a:endParaRPr lang="ru-RU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38237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Реализация проекта</a:t>
            </a:r>
            <a:b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(этапы работы)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77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0070C0"/>
                </a:solidFill>
              </a:rPr>
              <a:t>1 этап</a:t>
            </a:r>
            <a:endParaRPr lang="ru-RU" dirty="0" smtClean="0">
              <a:solidFill>
                <a:srgbClr val="0070C0"/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rgbClr val="00B050"/>
                </a:solidFill>
              </a:rPr>
              <a:t>Задачи: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rgbClr val="7030A0"/>
                </a:solidFill>
              </a:rPr>
              <a:t>1. Донести до участников проекта важность данной темы.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rgbClr val="7030A0"/>
                </a:solidFill>
              </a:rPr>
              <a:t>2. Создать развивающую среду: подобрать материалы, игрушки, атрибуты, для игровой деятельности; дидактические игры, иллюстрированный материал, художественную литературу по теме «Безопасная дорога»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rgbClr val="7030A0"/>
                </a:solidFill>
              </a:rPr>
              <a:t>3. Подобрать материал для продуктивной деятельности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rgbClr val="7030A0"/>
                </a:solidFill>
              </a:rPr>
              <a:t>4. Составить перспективный план мероприятий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rgbClr val="7030A0"/>
                </a:solidFill>
              </a:rPr>
              <a:t> 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337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 этап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Мероприятия проекта</a:t>
            </a:r>
            <a:endParaRPr lang="ru-RU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02" name="Содержимое 2"/>
          <p:cNvSpPr>
            <a:spLocks noGrp="1"/>
          </p:cNvSpPr>
          <p:nvPr>
            <p:ph idx="1"/>
          </p:nvPr>
        </p:nvSpPr>
        <p:spPr>
          <a:xfrm>
            <a:off x="457200" y="1412875"/>
            <a:ext cx="8229600" cy="5111750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 b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Социализация</a:t>
            </a:r>
          </a:p>
          <a:p>
            <a:pPr>
              <a:buFont typeface="Wingdings" pitchFamily="2" charset="2"/>
              <a:buChar char="Ø"/>
            </a:pPr>
            <a:r>
              <a:rPr lang="ru-RU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Дидактические игры: «На дороге»,</a:t>
            </a:r>
          </a:p>
          <a:p>
            <a:pPr>
              <a:buFont typeface="Arial" charset="0"/>
              <a:buNone/>
            </a:pPr>
            <a:r>
              <a:rPr lang="ru-RU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« Подумай – отгадай»</a:t>
            </a:r>
          </a:p>
          <a:p>
            <a:pPr>
              <a:buFont typeface="Wingdings" pitchFamily="2" charset="2"/>
              <a:buChar char="Ø"/>
            </a:pPr>
            <a:r>
              <a:rPr lang="ru-RU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Наблюдение за транспортом;</a:t>
            </a:r>
          </a:p>
          <a:p>
            <a:pPr>
              <a:buFont typeface="Wingdings" pitchFamily="2" charset="2"/>
              <a:buChar char="Ø"/>
            </a:pPr>
            <a:r>
              <a:rPr lang="ru-RU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Беседа : «Улица полна неожиданностей»,</a:t>
            </a:r>
          </a:p>
          <a:p>
            <a:pPr>
              <a:buFont typeface="Arial" charset="0"/>
              <a:buNone/>
            </a:pPr>
            <a:r>
              <a:rPr lang="ru-RU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« Светофор- мой друг»</a:t>
            </a:r>
          </a:p>
          <a:p>
            <a:pPr>
              <a:buFont typeface="Wingdings" pitchFamily="2" charset="2"/>
              <a:buChar char="Ø"/>
            </a:pPr>
            <a:r>
              <a:rPr lang="ru-RU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Образовательная экскурсия: «Перекресток»</a:t>
            </a:r>
          </a:p>
          <a:p>
            <a:pPr>
              <a:buFont typeface="Wingdings" pitchFamily="2" charset="2"/>
              <a:buChar char="Ø"/>
            </a:pPr>
            <a:r>
              <a:rPr lang="ru-RU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Целевая прогулка: « Маленький пешеход»</a:t>
            </a:r>
          </a:p>
          <a:p>
            <a:pPr>
              <a:buFont typeface="Wingdings" pitchFamily="2" charset="2"/>
              <a:buChar char="Ø"/>
            </a:pPr>
            <a:endParaRPr lang="ru-RU" smtClean="0"/>
          </a:p>
          <a:p>
            <a:pPr>
              <a:buFont typeface="Wingdings" pitchFamily="2" charset="2"/>
              <a:buChar char="Ø"/>
            </a:pPr>
            <a:endParaRPr lang="ru-RU" smtClean="0">
              <a:solidFill>
                <a:srgbClr val="00B0F0"/>
              </a:solidFill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Физическое развитие и здоровьесбережение</a:t>
            </a:r>
          </a:p>
        </p:txBody>
      </p:sp>
      <p:sp>
        <p:nvSpPr>
          <p:cNvPr id="26626" name="Содержимое 2"/>
          <p:cNvSpPr>
            <a:spLocks noGrp="1"/>
          </p:cNvSpPr>
          <p:nvPr>
            <p:ph idx="1"/>
          </p:nvPr>
        </p:nvSpPr>
        <p:spPr>
          <a:xfrm>
            <a:off x="457200" y="1341438"/>
            <a:ext cx="8229600" cy="4967287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ru-RU" sz="280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Подвижные игры: «Воробушки и автомобиль», « Птички и автомобиль», «Цветные автомобили», «Сигналы светофора».</a:t>
            </a:r>
          </a:p>
          <a:p>
            <a:pPr algn="ctr">
              <a:buFont typeface="Arial" charset="0"/>
              <a:buNone/>
            </a:pPr>
            <a:r>
              <a:rPr lang="ru-RU" b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Коммуникация</a:t>
            </a:r>
          </a:p>
          <a:p>
            <a:pPr>
              <a:buFont typeface="Wingdings" pitchFamily="2" charset="2"/>
              <a:buChar char="Ø"/>
            </a:pPr>
            <a:r>
              <a:rPr lang="ru-RU" sz="280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Чтение художественной литературы на тему «Безопасная дорога»: С. Маршак «Мяч», В. Берестов «Про машину» , А. Барто «Грузовик» ; В. Семерин «Держись дорожных правил строго»;</a:t>
            </a:r>
          </a:p>
          <a:p>
            <a:pPr>
              <a:buFont typeface="Wingdings" pitchFamily="2" charset="2"/>
              <a:buChar char="Ø"/>
            </a:pPr>
            <a:r>
              <a:rPr lang="ru-RU" sz="280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Загадки о транспорте</a:t>
            </a:r>
          </a:p>
          <a:p>
            <a:pPr>
              <a:buFont typeface="Wingdings" pitchFamily="2" charset="2"/>
              <a:buChar char="Ø"/>
            </a:pPr>
            <a:r>
              <a:rPr lang="ru-RU" sz="280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Развитие речи.</a:t>
            </a:r>
          </a:p>
          <a:p>
            <a:pPr>
              <a:buFont typeface="Wingdings" pitchFamily="2" charset="2"/>
              <a:buChar char="Ø"/>
            </a:pPr>
            <a:endParaRPr lang="ru-RU" b="1" smtClean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endParaRPr lang="ru-RU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Познание</a:t>
            </a:r>
            <a:endParaRPr lang="ru-RU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50" name="Содержимое 2"/>
          <p:cNvSpPr>
            <a:spLocks noGrp="1"/>
          </p:cNvSpPr>
          <p:nvPr>
            <p:ph idx="1"/>
          </p:nvPr>
        </p:nvSpPr>
        <p:spPr>
          <a:xfrm>
            <a:off x="457200" y="1052513"/>
            <a:ext cx="8229600" cy="5073650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ru-RU" smtClean="0">
                <a:solidFill>
                  <a:srgbClr val="7030A0"/>
                </a:solidFill>
              </a:rPr>
              <a:t>НОД «Наш друг – Светофор»;</a:t>
            </a:r>
          </a:p>
          <a:p>
            <a:pPr>
              <a:buFont typeface="Wingdings" pitchFamily="2" charset="2"/>
              <a:buChar char="Ø"/>
            </a:pPr>
            <a:r>
              <a:rPr lang="ru-RU" smtClean="0">
                <a:solidFill>
                  <a:srgbClr val="7030A0"/>
                </a:solidFill>
              </a:rPr>
              <a:t>Беседы: «Как переходить улицу»; «Правила поведения на дороге»;</a:t>
            </a:r>
          </a:p>
          <a:p>
            <a:pPr>
              <a:buFont typeface="Wingdings" pitchFamily="2" charset="2"/>
              <a:buChar char="Ø"/>
            </a:pPr>
            <a:r>
              <a:rPr lang="ru-RU" smtClean="0">
                <a:solidFill>
                  <a:srgbClr val="7030A0"/>
                </a:solidFill>
              </a:rPr>
              <a:t>Дидактическая игра: «Один - много», «Назови машину».</a:t>
            </a:r>
          </a:p>
          <a:p>
            <a:pPr>
              <a:buFont typeface="Wingdings" pitchFamily="2" charset="2"/>
              <a:buChar char="Ø"/>
            </a:pPr>
            <a:r>
              <a:rPr lang="ru-RU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Просмотр презентаций «</a:t>
            </a:r>
            <a:r>
              <a:rPr lang="ru-RU" smtClean="0">
                <a:solidFill>
                  <a:srgbClr val="7030A0"/>
                </a:solidFill>
              </a:rPr>
              <a:t>Наш друг – Светофор», « Транспорт»</a:t>
            </a:r>
            <a:endParaRPr lang="ru-RU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mtClean="0"/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Художественное творчество</a:t>
            </a:r>
          </a:p>
        </p:txBody>
      </p:sp>
      <p:sp>
        <p:nvSpPr>
          <p:cNvPr id="28674" name="Содержимое 2"/>
          <p:cNvSpPr>
            <a:spLocks noGrp="1"/>
          </p:cNvSpPr>
          <p:nvPr>
            <p:ph idx="1"/>
          </p:nvPr>
        </p:nvSpPr>
        <p:spPr>
          <a:xfrm>
            <a:off x="457200" y="1268413"/>
            <a:ext cx="8229600" cy="4857750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ru-RU" smtClean="0">
                <a:solidFill>
                  <a:srgbClr val="7030A0"/>
                </a:solidFill>
              </a:rPr>
              <a:t>Лепка : «Светофор»</a:t>
            </a:r>
          </a:p>
          <a:p>
            <a:pPr>
              <a:buFont typeface="Wingdings" pitchFamily="2" charset="2"/>
              <a:buChar char="Ø"/>
            </a:pPr>
            <a:r>
              <a:rPr lang="ru-RU" smtClean="0">
                <a:solidFill>
                  <a:srgbClr val="7030A0"/>
                </a:solidFill>
              </a:rPr>
              <a:t>Рисование «Зебра», «Светофорчик»</a:t>
            </a:r>
          </a:p>
          <a:p>
            <a:pPr>
              <a:buFont typeface="Wingdings" pitchFamily="2" charset="2"/>
              <a:buChar char="Ø"/>
            </a:pPr>
            <a:r>
              <a:rPr lang="ru-RU" smtClean="0">
                <a:solidFill>
                  <a:srgbClr val="7030A0"/>
                </a:solidFill>
              </a:rPr>
              <a:t>Аппликация « Зебра»</a:t>
            </a:r>
          </a:p>
          <a:p>
            <a:pPr algn="ctr">
              <a:buFont typeface="Arial" charset="0"/>
              <a:buNone/>
            </a:pPr>
            <a:r>
              <a:rPr lang="ru-RU" b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Игровая деятельность</a:t>
            </a:r>
          </a:p>
          <a:p>
            <a:pPr>
              <a:buFont typeface="Wingdings" pitchFamily="2" charset="2"/>
              <a:buChar char="Ø"/>
            </a:pPr>
            <a:r>
              <a:rPr lang="ru-RU" smtClean="0">
                <a:solidFill>
                  <a:srgbClr val="7030A0"/>
                </a:solidFill>
              </a:rPr>
              <a:t>Сюжетные ситуации: «Автомобиль и пешеход», «Мы – водители», «Светофор»;</a:t>
            </a:r>
          </a:p>
          <a:p>
            <a:pPr>
              <a:buFont typeface="Wingdings" pitchFamily="2" charset="2"/>
              <a:buChar char="Ø"/>
            </a:pPr>
            <a:r>
              <a:rPr lang="ru-RU" smtClean="0">
                <a:solidFill>
                  <a:srgbClr val="7030A0"/>
                </a:solidFill>
              </a:rPr>
              <a:t>дидактические и развивающие игры: «Профессии», «Умные машины».</a:t>
            </a:r>
          </a:p>
          <a:p>
            <a:pPr>
              <a:buFont typeface="Wingdings" pitchFamily="2" charset="2"/>
              <a:buChar char="Ø"/>
            </a:pPr>
            <a:endParaRPr lang="ru-RU" b="1" smtClean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25538"/>
          </a:xfrm>
        </p:spPr>
        <p:txBody>
          <a:bodyPr/>
          <a:lstStyle/>
          <a:p>
            <a:r>
              <a:rPr lang="ru-RU" b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Работа с родителями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08050"/>
            <a:ext cx="8229600" cy="5218113"/>
          </a:xfrm>
        </p:spPr>
        <p:txBody>
          <a:bodyPr rtlCol="0">
            <a:normAutofit fontScale="92500"/>
          </a:bodyPr>
          <a:lstStyle/>
          <a:p>
            <a:pPr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Педагогический всеобуч « Ребенок и дорога»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Родительские консультации  «Что сказать детям о правилах дорожного движения»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Анкетирование  «Взрослые и дети на улицах города »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Консультации и папки-передвижки «Безопасность детей на дороге», «Дорожная Азбука»,«Ребенок на перекрестке»,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Информационный плакат «Безопасность на дороге»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Размещение презентаций  по ПДД  на  сайте ДОУ.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Буклет для родителей «Дорога не терпит жалости, наказывает без жалости»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Ø"/>
              <a:defRPr/>
            </a:pPr>
            <a:endParaRPr lang="ru-RU" sz="28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913"/>
            <a:ext cx="8229600" cy="5937250"/>
          </a:xfrm>
        </p:spPr>
        <p:txBody>
          <a:bodyPr rtlCol="0">
            <a:normAutofit fontScale="92500" lnSpcReduction="20000"/>
          </a:bodyPr>
          <a:lstStyle/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3 этап</a:t>
            </a:r>
          </a:p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Итог  проекта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Были сформированы первичные представления о правилах поведения на проезжей части.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Осознание детьми  необходимости соблюдения ПДД.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Повышена компетентность родителей в вопросах касающихся правил дорожного движения и безопасного поведения ребёнка на улицах города. 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Проведена выставка творческих работ.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Праздник.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Работа с детьми.</a:t>
            </a:r>
            <a:endParaRPr lang="ru-RU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68412"/>
            <a:ext cx="8229600" cy="5400948"/>
          </a:xfrm>
        </p:spPr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Дидактические игры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Целевая прогулка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Беседы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Наблюдения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Подвижные игры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Сюжетные ситуации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Художественное творчество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Образовательная экскурсия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Просмотр презентаций</a:t>
            </a:r>
          </a:p>
          <a:p>
            <a:pPr algn="ctr"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1900" smtClean="0"/>
              <a:t>a</a:t>
            </a:r>
            <a:endParaRPr lang="ru-RU" sz="19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пдд проект.jpg"/>
          <p:cNvPicPr>
            <a:picLocks noChangeAspect="1"/>
          </p:cNvPicPr>
          <p:nvPr/>
        </p:nvPicPr>
        <p:blipFill>
          <a:blip r:embed="rId2" cstate="print">
            <a:lum bright="-10000"/>
          </a:blip>
          <a:stretch>
            <a:fillRect/>
          </a:stretch>
        </p:blipFill>
        <p:spPr>
          <a:xfrm>
            <a:off x="5580112" y="1268760"/>
            <a:ext cx="2808312" cy="309634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2" name="Рисунок 3" descr="пдд проект.jpg"/>
          <p:cNvPicPr>
            <a:picLocks noChangeAspect="1"/>
          </p:cNvPicPr>
          <p:nvPr/>
        </p:nvPicPr>
        <p:blipFill>
          <a:blip r:embed="rId2" cstate="print">
            <a:lum bright="-10000"/>
          </a:blip>
          <a:stretch>
            <a:fillRect/>
          </a:stretch>
        </p:blipFill>
        <p:spPr>
          <a:xfrm>
            <a:off x="5607100" y="1275110"/>
            <a:ext cx="2808311" cy="309634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3412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Введение.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52513"/>
            <a:ext cx="8229600" cy="2881312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 smtClean="0"/>
              <a:t>    </a:t>
            </a:r>
            <a:r>
              <a:rPr lang="ru-RU" sz="240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Ситуация с детским дорожно-транспортным травматизмом была и остаётся очень тревожной.</a:t>
            </a:r>
          </a:p>
          <a:p>
            <a:pPr>
              <a:buFont typeface="Arial" charset="0"/>
              <a:buNone/>
            </a:pPr>
            <a:r>
              <a:rPr lang="ru-RU" sz="240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Несмотря на принимаемые меры  количество ДТП по вине самих детей увеличивается. Основными причинами ДТП , являются переход дороги в неустановленном месте, неподчинение сигналам регулирования и игра вблизи проезжей части. </a:t>
            </a:r>
          </a:p>
          <a:p>
            <a:endParaRPr lang="ru-RU" sz="280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charset="0"/>
              <a:buNone/>
            </a:pPr>
            <a:endParaRPr lang="ru-RU" smtClean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684213" y="3933825"/>
          <a:ext cx="7920880" cy="2499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0880"/>
              </a:tblGrid>
              <a:tr h="237626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Обеспечение безопасности детей на улицах и дорогах, профилактика детского дорожно-транспортного травматизма является одной из наиболее насущных, требующая безотлагательного решения задача.</a:t>
                      </a:r>
                    </a:p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8313" y="404813"/>
            <a:ext cx="8229600" cy="3600450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 smtClean="0"/>
              <a:t>    </a:t>
            </a:r>
            <a:r>
              <a:rPr lang="ru-RU" smtClean="0">
                <a:solidFill>
                  <a:srgbClr val="7030A0"/>
                </a:solidFill>
              </a:rPr>
              <a:t>Исходя из выше сказанного </a:t>
            </a:r>
            <a:r>
              <a:rPr lang="ru-RU" smtClean="0">
                <a:solidFill>
                  <a:srgbClr val="FF0000"/>
                </a:solidFill>
              </a:rPr>
              <a:t>с самого раннего возраста</a:t>
            </a:r>
            <a:r>
              <a:rPr lang="ru-RU" smtClean="0">
                <a:solidFill>
                  <a:srgbClr val="7030A0"/>
                </a:solidFill>
              </a:rPr>
              <a:t> необходимо учить детей безопасному поведению на улицах, дорогах, в транспорте и правилам дорожного движения, выбирая наиболее подходящие для данного возраста формы и методы работы.  </a:t>
            </a:r>
            <a:r>
              <a:rPr lang="ru-RU" b="1" smtClean="0">
                <a:solidFill>
                  <a:srgbClr val="7030A0"/>
                </a:solidFill>
              </a:rPr>
              <a:t> </a:t>
            </a:r>
            <a:endParaRPr lang="ru-RU" smtClean="0">
              <a:solidFill>
                <a:srgbClr val="7030A0"/>
              </a:solidFill>
            </a:endParaRPr>
          </a:p>
          <a:p>
            <a:pPr>
              <a:buFont typeface="Arial" charset="0"/>
              <a:buNone/>
            </a:pPr>
            <a:endParaRPr lang="ru-RU" smtClean="0">
              <a:solidFill>
                <a:srgbClr val="7030A0"/>
              </a:solidFill>
            </a:endParaRPr>
          </a:p>
        </p:txBody>
      </p:sp>
      <p:pic>
        <p:nvPicPr>
          <p:cNvPr id="4" name="Рисунок 3" descr="i (27).jpg"/>
          <p:cNvPicPr>
            <a:picLocks noChangeAspect="1"/>
          </p:cNvPicPr>
          <p:nvPr/>
        </p:nvPicPr>
        <p:blipFill>
          <a:blip r:embed="rId2" cstate="print">
            <a:lum bright="-10000" contrast="-10000"/>
          </a:blip>
          <a:stretch>
            <a:fillRect/>
          </a:stretch>
        </p:blipFill>
        <p:spPr>
          <a:xfrm>
            <a:off x="2581176" y="4153842"/>
            <a:ext cx="3672408" cy="201622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ru-RU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Проблема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25538"/>
            <a:ext cx="8229600" cy="5000625"/>
          </a:xfrm>
        </p:spPr>
        <p:txBody>
          <a:bodyPr rtlCol="0">
            <a:normAutofit fontScale="85000"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/>
              <a:t> </a:t>
            </a:r>
            <a:r>
              <a:rPr lang="ru-RU" b="1" dirty="0"/>
              <a:t> </a:t>
            </a:r>
            <a:r>
              <a:rPr lang="ru-RU" b="1" dirty="0" smtClean="0"/>
              <a:t> </a:t>
            </a:r>
            <a:r>
              <a:rPr lang="ru-RU" dirty="0"/>
              <a:t> </a:t>
            </a:r>
            <a:r>
              <a:rPr lang="ru-RU" dirty="0">
                <a:solidFill>
                  <a:srgbClr val="7030A0"/>
                </a:solidFill>
              </a:rPr>
              <a:t>Легко ли научить ребенка вести себя на дороге? </a:t>
            </a:r>
            <a:r>
              <a:rPr lang="ru-RU" dirty="0" smtClean="0">
                <a:solidFill>
                  <a:srgbClr val="7030A0"/>
                </a:solidFill>
              </a:rPr>
              <a:t>Важно не </a:t>
            </a:r>
            <a:r>
              <a:rPr lang="ru-RU" dirty="0">
                <a:solidFill>
                  <a:srgbClr val="7030A0"/>
                </a:solidFill>
              </a:rPr>
              <a:t>только познакомить его с основными требованиями ПДД </a:t>
            </a:r>
            <a:r>
              <a:rPr lang="ru-RU" dirty="0" smtClean="0">
                <a:solidFill>
                  <a:srgbClr val="7030A0"/>
                </a:solidFill>
              </a:rPr>
              <a:t>,</a:t>
            </a:r>
            <a:r>
              <a:rPr lang="ru-RU" dirty="0">
                <a:solidFill>
                  <a:srgbClr val="7030A0"/>
                </a:solidFill>
              </a:rPr>
              <a:t> </a:t>
            </a:r>
            <a:r>
              <a:rPr lang="ru-RU" dirty="0" smtClean="0">
                <a:solidFill>
                  <a:srgbClr val="7030A0"/>
                </a:solidFill>
              </a:rPr>
              <a:t> а научить применять  </a:t>
            </a:r>
            <a:r>
              <a:rPr lang="ru-RU" dirty="0">
                <a:solidFill>
                  <a:srgbClr val="7030A0"/>
                </a:solidFill>
              </a:rPr>
              <a:t>на </a:t>
            </a:r>
            <a:r>
              <a:rPr lang="ru-RU" dirty="0" smtClean="0">
                <a:solidFill>
                  <a:srgbClr val="7030A0"/>
                </a:solidFill>
              </a:rPr>
              <a:t>практике, </a:t>
            </a:r>
            <a:r>
              <a:rPr lang="ru-RU" dirty="0">
                <a:solidFill>
                  <a:srgbClr val="7030A0"/>
                </a:solidFill>
              </a:rPr>
              <a:t>быть осторожным и </a:t>
            </a:r>
            <a:r>
              <a:rPr lang="ru-RU" dirty="0" smtClean="0">
                <a:solidFill>
                  <a:srgbClr val="7030A0"/>
                </a:solidFill>
              </a:rPr>
              <a:t>осмотрительным. Многие взрослые каждый </a:t>
            </a:r>
            <a:r>
              <a:rPr lang="ru-RU" dirty="0">
                <a:solidFill>
                  <a:srgbClr val="7030A0"/>
                </a:solidFill>
              </a:rPr>
              <a:t>день на глазах своих детей нарушают 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>
                <a:solidFill>
                  <a:srgbClr val="7030A0"/>
                </a:solidFill>
              </a:rPr>
              <a:t>правила, и не задумываются, что ставят перед ребенком неразрешимую задачу: как правильно? Как   говорят или как делают? </a:t>
            </a:r>
            <a:endParaRPr lang="ru-RU" dirty="0" smtClean="0">
              <a:solidFill>
                <a:srgbClr val="7030A0"/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rgbClr val="FF0000"/>
                </a:solidFill>
              </a:rPr>
              <a:t>   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rgbClr val="FF0000"/>
                </a:solidFill>
              </a:rPr>
              <a:t>    Поэтому </a:t>
            </a:r>
            <a:r>
              <a:rPr lang="ru-RU" dirty="0">
                <a:solidFill>
                  <a:srgbClr val="FF0000"/>
                </a:solidFill>
              </a:rPr>
              <a:t>необходима работа с детьми по формированию представлений о важности соблюдения ПДД.  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  <p:sp>
        <p:nvSpPr>
          <p:cNvPr id="4" name="Стрелка вниз 3"/>
          <p:cNvSpPr/>
          <p:nvPr/>
        </p:nvSpPr>
        <p:spPr>
          <a:xfrm>
            <a:off x="3995738" y="4221163"/>
            <a:ext cx="576262" cy="50323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/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337"/>
          </a:xfrm>
        </p:spPr>
        <p:txBody>
          <a:bodyPr/>
          <a:lstStyle/>
          <a:p>
            <a:r>
              <a:rPr lang="ru-RU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Актуальность проблемы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68413"/>
            <a:ext cx="8229600" cy="4857750"/>
          </a:xfrm>
        </p:spPr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i="1" dirty="0" smtClean="0">
                <a:solidFill>
                  <a:srgbClr val="7030A0"/>
                </a:solidFill>
              </a:rPr>
              <a:t>    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Формирование 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 детей навыков безопасного поведения на дороге в настоящее время необходимо рассматривать наравне с другими важнейшими задачами воспитания и обучения. Дети должны быть готовы к любым дорожным 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ситуациям, 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правильно ориентироваться в дорожной среде, знать элементарные правила поведения на дороге, в транспорте, иметь знания о светофоре, дорожных знаках и т.д. 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Это </a:t>
            </a:r>
            <a:r>
              <a:rPr lang="ru-RU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актуально для формирования у них навыков безопасного поведения на улице.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Цель</a:t>
            </a:r>
          </a:p>
        </p:txBody>
      </p:sp>
      <p:sp>
        <p:nvSpPr>
          <p:cNvPr id="18434" name="Содержимое 2"/>
          <p:cNvSpPr>
            <a:spLocks noGrp="1"/>
          </p:cNvSpPr>
          <p:nvPr>
            <p:ph idx="1"/>
          </p:nvPr>
        </p:nvSpPr>
        <p:spPr>
          <a:xfrm>
            <a:off x="457200" y="1412875"/>
            <a:ext cx="8229600" cy="4713288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 sz="400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Создание условий, направленных на усвоение и закрепление знаний детей о правилах дорожного движения, формирование у детей навыков осознанного безопасного поведения на улице.</a:t>
            </a:r>
          </a:p>
        </p:txBody>
      </p:sp>
      <p:pic>
        <p:nvPicPr>
          <p:cNvPr id="4" name="Рисунок 3" descr="пдд проект.jpg"/>
          <p:cNvPicPr>
            <a:picLocks noChangeAspect="1"/>
          </p:cNvPicPr>
          <p:nvPr/>
        </p:nvPicPr>
        <p:blipFill>
          <a:blip r:embed="rId2" cstate="print">
            <a:lum bright="-10000"/>
          </a:blip>
          <a:stretch>
            <a:fillRect/>
          </a:stretch>
        </p:blipFill>
        <p:spPr>
          <a:xfrm>
            <a:off x="6012160" y="4581128"/>
            <a:ext cx="2232248" cy="187220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r>
              <a:rPr lang="ru-RU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Задачи</a:t>
            </a:r>
          </a:p>
        </p:txBody>
      </p:sp>
      <p:sp>
        <p:nvSpPr>
          <p:cNvPr id="19458" name="Содержимое 2"/>
          <p:cNvSpPr>
            <a:spLocks noGrp="1"/>
          </p:cNvSpPr>
          <p:nvPr>
            <p:ph idx="1"/>
          </p:nvPr>
        </p:nvSpPr>
        <p:spPr>
          <a:xfrm>
            <a:off x="457200" y="1052513"/>
            <a:ext cx="8229600" cy="5400675"/>
          </a:xfrm>
        </p:spPr>
        <p:txBody>
          <a:bodyPr/>
          <a:lstStyle/>
          <a:p>
            <a:pPr>
              <a:buFont typeface="Arial" charset="0"/>
              <a:buNone/>
            </a:pPr>
            <a:endParaRPr lang="ru-RU" sz="240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charset="0"/>
              <a:buNone/>
            </a:pPr>
            <a:r>
              <a:rPr lang="ru-RU" sz="240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Создать условия для формирования у детей социальных навыков и норм поведения на дороге.</a:t>
            </a:r>
          </a:p>
          <a:p>
            <a:pPr>
              <a:buFont typeface="Arial" charset="0"/>
              <a:buNone/>
            </a:pPr>
            <a:r>
              <a:rPr lang="ru-RU" sz="240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Активизировать пропагандистскую деятельность среди детей и родителей ДОУ по правилам дорожного движения и безопасному поведению на дороге.</a:t>
            </a:r>
          </a:p>
          <a:p>
            <a:pPr>
              <a:buFont typeface="Arial" charset="0"/>
              <a:buNone/>
            </a:pPr>
            <a:r>
              <a:rPr lang="ru-RU" sz="240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Обогащать предметно-развивающую среду. </a:t>
            </a:r>
          </a:p>
          <a:p>
            <a:pPr>
              <a:buFont typeface="Arial" charset="0"/>
              <a:buNone/>
            </a:pPr>
            <a:r>
              <a:rPr lang="ru-RU" sz="240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Формировать у детей представление о правилах поведения на проезжей части.</a:t>
            </a:r>
          </a:p>
          <a:p>
            <a:pPr>
              <a:buFont typeface="Arial" charset="0"/>
              <a:buNone/>
            </a:pPr>
            <a:r>
              <a:rPr lang="ru-RU" sz="240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Познакомить с сигналами светофора и пешеходным переходом.</a:t>
            </a:r>
          </a:p>
          <a:p>
            <a:pPr>
              <a:buFont typeface="Arial" charset="0"/>
              <a:buNone/>
            </a:pPr>
            <a:r>
              <a:rPr lang="ru-RU" sz="240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Развивать внимание, память, мышление, речь, активизировать словарь.</a:t>
            </a:r>
          </a:p>
          <a:p>
            <a:pPr>
              <a:buFont typeface="Arial" charset="0"/>
              <a:buNone/>
            </a:pPr>
            <a:endParaRPr lang="ru-RU" sz="240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Ожидаемые результаты</a:t>
            </a:r>
          </a:p>
        </p:txBody>
      </p:sp>
      <p:sp>
        <p:nvSpPr>
          <p:cNvPr id="20482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ru-RU" smtClean="0"/>
              <a:t>    </a:t>
            </a:r>
            <a:r>
              <a:rPr lang="ru-RU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 результате работы над проектом мы предполагаем решение всех поставленных задач. Осознание детьми необходимости соблюдения правил дорожного движения, выработка привычки соблюдать их. </a:t>
            </a:r>
          </a:p>
          <a:p>
            <a:endParaRPr lang="ru-RU" smtClean="0"/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1975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Этапы реализации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проекта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6" name="Содержимое 2"/>
          <p:cNvSpPr>
            <a:spLocks noGrp="1"/>
          </p:cNvSpPr>
          <p:nvPr>
            <p:ph idx="1"/>
          </p:nvPr>
        </p:nvSpPr>
        <p:spPr>
          <a:xfrm>
            <a:off x="457200" y="908050"/>
            <a:ext cx="8229600" cy="5616575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Подготовительный </a:t>
            </a:r>
            <a:r>
              <a:rPr lang="ru-RU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(аналитический);</a:t>
            </a:r>
          </a:p>
          <a:p>
            <a:pPr>
              <a:buFont typeface="Arial" charset="0"/>
              <a:buNone/>
            </a:pP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Основной </a:t>
            </a:r>
            <a:r>
              <a:rPr lang="ru-RU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(реализация намеченных планов);</a:t>
            </a:r>
          </a:p>
          <a:p>
            <a:pPr>
              <a:buFont typeface="Arial" charset="0"/>
              <a:buNone/>
            </a:pP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Заключительный </a:t>
            </a:r>
            <a:r>
              <a:rPr lang="ru-RU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(подведение итогов</a:t>
            </a:r>
            <a:r>
              <a:rPr lang="ru-RU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ctr">
              <a:buFont typeface="Arial" charset="0"/>
              <a:buNone/>
            </a:pPr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Срок реализации</a:t>
            </a:r>
          </a:p>
          <a:p>
            <a:pPr>
              <a:buFont typeface="Arial" charset="0"/>
              <a:buNone/>
            </a:pP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март-апрель 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2016 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г.</a:t>
            </a:r>
          </a:p>
          <a:p>
            <a:pPr algn="ctr">
              <a:buFont typeface="Arial" charset="0"/>
              <a:buNone/>
            </a:pPr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Участники проекта</a:t>
            </a:r>
          </a:p>
          <a:p>
            <a:pPr>
              <a:buFont typeface="Arial" charset="0"/>
              <a:buNone/>
            </a:pP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Воспитатели, родители воспитанников, дети ,  музыкальный руководитель. </a:t>
            </a:r>
          </a:p>
          <a:p>
            <a:pPr>
              <a:buFont typeface="Arial" charset="0"/>
              <a:buNone/>
            </a:pPr>
            <a:endParaRPr lang="ru-RU" dirty="0" smtClean="0"/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646</TotalTime>
  <Words>622</Words>
  <Application>Microsoft Office PowerPoint</Application>
  <PresentationFormat>Экран (4:3)</PresentationFormat>
  <Paragraphs>117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4" baseType="lpstr">
      <vt:lpstr>Arial</vt:lpstr>
      <vt:lpstr>Calibri</vt:lpstr>
      <vt:lpstr>Times New Roman</vt:lpstr>
      <vt:lpstr>Wingdings</vt:lpstr>
      <vt:lpstr>Тема Office</vt:lpstr>
      <vt:lpstr>Проект  по правилам дорожного движения для детей дошкольного возраста </vt:lpstr>
      <vt:lpstr>Введение.</vt:lpstr>
      <vt:lpstr>Презентация PowerPoint</vt:lpstr>
      <vt:lpstr>Проблема</vt:lpstr>
      <vt:lpstr>Актуальность проблемы</vt:lpstr>
      <vt:lpstr>Цель</vt:lpstr>
      <vt:lpstr>Задачи</vt:lpstr>
      <vt:lpstr>Ожидаемые результаты</vt:lpstr>
      <vt:lpstr>Этапы реализации проекта</vt:lpstr>
      <vt:lpstr>Вид проекта</vt:lpstr>
      <vt:lpstr>Разработка проекта</vt:lpstr>
      <vt:lpstr>   Реализация проекта (этапы работы)</vt:lpstr>
      <vt:lpstr>2 этап Мероприятия проекта</vt:lpstr>
      <vt:lpstr>Физическое развитие и здоровьесбережение</vt:lpstr>
      <vt:lpstr>Познание</vt:lpstr>
      <vt:lpstr>Художественное творчество</vt:lpstr>
      <vt:lpstr>Работа с родителями</vt:lpstr>
      <vt:lpstr>Презентация PowerPoint</vt:lpstr>
      <vt:lpstr>Работа с детьми.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Asus</dc:creator>
  <cp:lastModifiedBy>User</cp:lastModifiedBy>
  <cp:revision>75</cp:revision>
  <dcterms:created xsi:type="dcterms:W3CDTF">2014-04-16T13:45:12Z</dcterms:created>
  <dcterms:modified xsi:type="dcterms:W3CDTF">2017-11-03T17:15:46Z</dcterms:modified>
</cp:coreProperties>
</file>