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4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938A-5A09-42E0-A73A-A500A3B8AAF2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6646-A58F-4D80-9342-DBA0B81F8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142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938A-5A09-42E0-A73A-A500A3B8AAF2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6646-A58F-4D80-9342-DBA0B81F8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59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938A-5A09-42E0-A73A-A500A3B8AAF2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6646-A58F-4D80-9342-DBA0B81F8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967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93F17-4797-448E-9AC7-38FDBAB0AD3E}" type="datetimeFigureOut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10.11.2017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6A12DDCB-E179-4953-B6C8-A0B882FC30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0887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483C7-0546-4643-8395-C45932AEAE1B}" type="datetimeFigureOut">
              <a:rPr lang="ru-RU">
                <a:solidFill>
                  <a:srgbClr val="94F6DB">
                    <a:shade val="90000"/>
                  </a:srgbClr>
                </a:solidFill>
              </a:rPr>
              <a:pPr>
                <a:defRPr/>
              </a:pPr>
              <a:t>10.11.2017</a:t>
            </a:fld>
            <a:endParaRPr lang="ru-RU">
              <a:solidFill>
                <a:srgbClr val="94F6D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4F6D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D24D0-BAA2-40FE-8AF8-23C124AF03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8607921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0E12C-CDC8-4CE8-8B5D-BB5CA1ADBC53}" type="datetimeFigureOut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10.11.2017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D9543E5D-19B1-4047-BF56-4CF0DFFD5E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5880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B0B1E-53A3-480D-A950-E70C33D2E4A4}" type="datetimeFigureOut">
              <a:rPr lang="ru-RU">
                <a:solidFill>
                  <a:srgbClr val="94F6DB">
                    <a:shade val="90000"/>
                  </a:srgbClr>
                </a:solidFill>
              </a:rPr>
              <a:pPr>
                <a:defRPr/>
              </a:pPr>
              <a:t>10.11.2017</a:t>
            </a:fld>
            <a:endParaRPr lang="ru-RU">
              <a:solidFill>
                <a:srgbClr val="94F6D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4F6D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26EA2-5A08-44DB-ADB1-0740138D7C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3019287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123B5-B035-4A9F-AE54-8E68874BEA7D}" type="datetimeFigureOut">
              <a:rPr lang="ru-RU">
                <a:solidFill>
                  <a:srgbClr val="94F6DB">
                    <a:shade val="90000"/>
                  </a:srgbClr>
                </a:solidFill>
              </a:rPr>
              <a:pPr>
                <a:defRPr/>
              </a:pPr>
              <a:t>10.11.2017</a:t>
            </a:fld>
            <a:endParaRPr lang="ru-RU">
              <a:solidFill>
                <a:srgbClr val="94F6D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4F6D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7EA19-1786-4932-82B5-475AB9DD63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2796028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484CD-49CF-45CD-83A2-250A7AF43B6B}" type="datetimeFigureOut">
              <a:rPr lang="ru-RU">
                <a:solidFill>
                  <a:srgbClr val="94F6DB">
                    <a:shade val="90000"/>
                  </a:srgbClr>
                </a:solidFill>
              </a:rPr>
              <a:pPr>
                <a:defRPr/>
              </a:pPr>
              <a:t>10.11.2017</a:t>
            </a:fld>
            <a:endParaRPr lang="ru-RU">
              <a:solidFill>
                <a:srgbClr val="94F6D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4F6D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7F5D3-39EE-41A6-87EC-C303B4BB3C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5457748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3EF48-47B0-4D05-9FBB-9BC5282724B5}" type="datetimeFigureOut">
              <a:rPr lang="ru-RU">
                <a:solidFill>
                  <a:srgbClr val="94F6DB">
                    <a:shade val="90000"/>
                  </a:srgbClr>
                </a:solidFill>
              </a:rPr>
              <a:pPr>
                <a:defRPr/>
              </a:pPr>
              <a:t>10.11.2017</a:t>
            </a:fld>
            <a:endParaRPr lang="ru-RU">
              <a:solidFill>
                <a:srgbClr val="94F6D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4F6D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21B3A-37C4-4DB1-88EC-45E27C5F75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501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84792-B5F4-4C42-8B0A-C726E4C47CA4}" type="datetimeFigureOut">
              <a:rPr lang="ru-RU">
                <a:solidFill>
                  <a:srgbClr val="94F6DB">
                    <a:shade val="90000"/>
                  </a:srgbClr>
                </a:solidFill>
              </a:rPr>
              <a:pPr>
                <a:defRPr/>
              </a:pPr>
              <a:t>10.11.2017</a:t>
            </a:fld>
            <a:endParaRPr lang="ru-RU">
              <a:solidFill>
                <a:srgbClr val="94F6D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4F6D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A36AF-E588-4D72-B029-2E3E074D1B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4215058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938A-5A09-42E0-A73A-A500A3B8AAF2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6646-A58F-4D80-9342-DBA0B81F8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217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51C9B-AD21-444E-9B3F-450F17FAA13B}" type="datetimeFigureOut">
              <a:rPr lang="ru-RU">
                <a:solidFill>
                  <a:srgbClr val="94F6DB">
                    <a:shade val="90000"/>
                  </a:srgbClr>
                </a:solidFill>
              </a:rPr>
              <a:pPr>
                <a:defRPr/>
              </a:pPr>
              <a:t>10.11.2017</a:t>
            </a:fld>
            <a:endParaRPr lang="ru-RU">
              <a:solidFill>
                <a:srgbClr val="94F6D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4F6D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9DFCD251-78C0-41D3-8B96-4723EB98AE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5794071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5FD08-0B53-460A-BBFC-72D62AB4C049}" type="datetimeFigureOut">
              <a:rPr lang="ru-RU">
                <a:solidFill>
                  <a:srgbClr val="94F6DB">
                    <a:shade val="90000"/>
                  </a:srgbClr>
                </a:solidFill>
              </a:rPr>
              <a:pPr>
                <a:defRPr/>
              </a:pPr>
              <a:t>10.11.2017</a:t>
            </a:fld>
            <a:endParaRPr lang="ru-RU">
              <a:solidFill>
                <a:srgbClr val="94F6D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4F6D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33B85-93A9-402E-BFAA-72C88ECC57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1908557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07741-1CCD-4727-8734-9417605E9237}" type="datetimeFigureOut">
              <a:rPr lang="ru-RU">
                <a:solidFill>
                  <a:srgbClr val="94F6DB">
                    <a:shade val="90000"/>
                  </a:srgbClr>
                </a:solidFill>
              </a:rPr>
              <a:pPr>
                <a:defRPr/>
              </a:pPr>
              <a:t>10.11.2017</a:t>
            </a:fld>
            <a:endParaRPr lang="ru-RU">
              <a:solidFill>
                <a:srgbClr val="94F6D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4F6D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34BD3-B87C-4417-AEAC-6D9A58C287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0615420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935164"/>
            <a:ext cx="5384800" cy="4389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6197600" y="1935164"/>
            <a:ext cx="5384800" cy="438943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089F7-A86F-499E-A7FA-41C8C85F795D}" type="datetimeFigureOut">
              <a:rPr lang="ru-RU">
                <a:solidFill>
                  <a:srgbClr val="94F6DB">
                    <a:shade val="90000"/>
                  </a:srgbClr>
                </a:solidFill>
              </a:rPr>
              <a:pPr>
                <a:defRPr/>
              </a:pPr>
              <a:t>10.11.2017</a:t>
            </a:fld>
            <a:endParaRPr lang="ru-RU">
              <a:solidFill>
                <a:srgbClr val="94F6D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4F6D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94BE8-450F-4C5B-9549-8D20A924E2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9438728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935164"/>
            <a:ext cx="5384800" cy="4389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935164"/>
            <a:ext cx="5384800" cy="2117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4205288"/>
            <a:ext cx="5384800" cy="21193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8EC86-06D2-406D-8056-B7C758C251C7}" type="datetimeFigureOut">
              <a:rPr lang="ru-RU">
                <a:solidFill>
                  <a:srgbClr val="94F6DB">
                    <a:shade val="90000"/>
                  </a:srgbClr>
                </a:solidFill>
              </a:rPr>
              <a:pPr>
                <a:defRPr/>
              </a:pPr>
              <a:t>10.11.2017</a:t>
            </a:fld>
            <a:endParaRPr lang="ru-RU">
              <a:solidFill>
                <a:srgbClr val="94F6DB">
                  <a:shade val="90000"/>
                </a:srgbClr>
              </a:solidFill>
            </a:endParaRPr>
          </a:p>
        </p:txBody>
      </p:sp>
      <p:sp>
        <p:nvSpPr>
          <p:cNvPr id="7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4F6DB">
                  <a:shade val="90000"/>
                </a:srgbClr>
              </a:solidFill>
            </a:endParaRPr>
          </a:p>
        </p:txBody>
      </p:sp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B4B46-61B5-4593-BC7A-4D3CE822DE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430598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938A-5A09-42E0-A73A-A500A3B8AAF2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6646-A58F-4D80-9342-DBA0B81F8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6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938A-5A09-42E0-A73A-A500A3B8AAF2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6646-A58F-4D80-9342-DBA0B81F8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603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938A-5A09-42E0-A73A-A500A3B8AAF2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6646-A58F-4D80-9342-DBA0B81F8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201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938A-5A09-42E0-A73A-A500A3B8AAF2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6646-A58F-4D80-9342-DBA0B81F8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957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938A-5A09-42E0-A73A-A500A3B8AAF2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6646-A58F-4D80-9342-DBA0B81F8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21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938A-5A09-42E0-A73A-A500A3B8AAF2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6646-A58F-4D80-9342-DBA0B81F8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17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938A-5A09-42E0-A73A-A500A3B8AAF2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6646-A58F-4D80-9342-DBA0B81F8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093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7938A-5A09-42E0-A73A-A500A3B8AAF2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26646-A58F-4D80-9342-DBA0B81F8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68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100" name="Заголовок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101" name="Текст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1E28C0-CBE3-42FA-B452-5023189936BC}" type="datetimeFigureOut">
              <a:rPr lang="ru-RU">
                <a:solidFill>
                  <a:srgbClr val="94F6DB">
                    <a:shade val="90000"/>
                  </a:srgbClr>
                </a:solidFill>
              </a:rPr>
              <a:pPr>
                <a:defRPr/>
              </a:pPr>
              <a:t>10.11.2017</a:t>
            </a:fld>
            <a:endParaRPr lang="ru-RU">
              <a:solidFill>
                <a:srgbClr val="94F6D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94F6D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DEBD1"/>
                </a:solidFill>
                <a:latin typeface="Constantia" panose="020306020503060303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AEC8A5-D70B-4F68-B3D0-57F2B8958578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  <p:grpSp>
        <p:nvGrpSpPr>
          <p:cNvPr id="4105" name="Группа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473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8.e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472" y="5429264"/>
            <a:ext cx="8229600" cy="1285884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работы : 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«Духовно-нравственное воспитание дошкольников в условиях социального партнерства»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 – 4 года.</a:t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Новое направление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7713" y="692151"/>
            <a:ext cx="6121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i="1" u="sng" dirty="0">
                <a:solidFill>
                  <a:srgbClr val="B2E9F2">
                    <a:lumMod val="25000"/>
                  </a:srgbClr>
                </a:solidFill>
                <a:latin typeface="Arial" charset="0"/>
              </a:rPr>
              <a:t>МБДОУ  «Детский  сад  присмотра  и  оздоровления  детей  с  туберкулезной интоксикацией  №  22»</a:t>
            </a:r>
          </a:p>
        </p:txBody>
      </p:sp>
    </p:spTree>
    <p:extLst>
      <p:ext uri="{BB962C8B-B14F-4D97-AF65-F5344CB8AC3E}">
        <p14:creationId xmlns:p14="http://schemas.microsoft.com/office/powerpoint/2010/main" val="29817476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666876" y="428625"/>
            <a:ext cx="8543925" cy="725488"/>
          </a:xfrm>
        </p:spPr>
        <p:txBody>
          <a:bodyPr/>
          <a:lstStyle/>
          <a:p>
            <a:pPr algn="ctr" eaLnBrk="1" hangingPunct="1"/>
            <a:r>
              <a:rPr lang="ru-RU" altLang="ru-RU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взаимодействия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952875" y="1357313"/>
            <a:ext cx="42862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prstClr val="white"/>
                </a:solidFill>
              </a:rPr>
              <a:t>Педагог - дети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024313" y="2928938"/>
            <a:ext cx="42862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>
                <a:solidFill>
                  <a:srgbClr val="FFFFFF"/>
                </a:solidFill>
              </a:rPr>
              <a:t>Педагог –</a:t>
            </a:r>
            <a:r>
              <a:rPr lang="ru-RU" sz="2800">
                <a:solidFill>
                  <a:srgbClr val="FFFFFF"/>
                </a:solidFill>
                <a:latin typeface="Arial" charset="0"/>
              </a:rPr>
              <a:t> дети -</a:t>
            </a:r>
            <a:r>
              <a:rPr lang="ru-RU" sz="2800">
                <a:solidFill>
                  <a:srgbClr val="FFFFFF"/>
                </a:solidFill>
              </a:rPr>
              <a:t> родители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024313" y="4786313"/>
            <a:ext cx="42862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>
                <a:solidFill>
                  <a:srgbClr val="FFFFFF"/>
                </a:solidFill>
              </a:rPr>
              <a:t>Педагог – дети –</a:t>
            </a:r>
            <a:r>
              <a:rPr lang="ru-RU" sz="2800">
                <a:solidFill>
                  <a:srgbClr val="FFFFFF"/>
                </a:solidFill>
                <a:latin typeface="Arial" charset="0"/>
              </a:rPr>
              <a:t> родители - </a:t>
            </a:r>
            <a:r>
              <a:rPr lang="ru-RU" sz="2800">
                <a:solidFill>
                  <a:srgbClr val="FFFFFF"/>
                </a:solidFill>
              </a:rPr>
              <a:t> церковь</a:t>
            </a:r>
          </a:p>
        </p:txBody>
      </p:sp>
      <p:cxnSp>
        <p:nvCxnSpPr>
          <p:cNvPr id="34" name="Прямая со стрелкой 33"/>
          <p:cNvCxnSpPr>
            <a:stCxn id="30" idx="2"/>
          </p:cNvCxnSpPr>
          <p:nvPr/>
        </p:nvCxnSpPr>
        <p:spPr>
          <a:xfrm rot="5400000">
            <a:off x="5767389" y="2598739"/>
            <a:ext cx="657225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31" idx="2"/>
            <a:endCxn id="32" idx="0"/>
          </p:cNvCxnSpPr>
          <p:nvPr/>
        </p:nvCxnSpPr>
        <p:spPr>
          <a:xfrm rot="5400000">
            <a:off x="5695951" y="4314826"/>
            <a:ext cx="94456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6927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09720" y="614149"/>
            <a:ext cx="8429684" cy="957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Уровни взаимодействия:</a:t>
            </a:r>
          </a:p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09720" y="2071678"/>
            <a:ext cx="4071966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prstClr val="black"/>
                </a:solidFill>
              </a:rPr>
              <a:t>Внутренне взаимодействие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67438" y="2071678"/>
            <a:ext cx="4143404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prstClr val="black"/>
                </a:solidFill>
              </a:rPr>
              <a:t>Внешнее взаимодействие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09750" y="3071813"/>
            <a:ext cx="4071938" cy="36433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</a:rPr>
              <a:t>Активное взаимодействие всех участников воспитательно-образовательного процесса в дошкольном учреждении.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</a:rPr>
              <a:t>Формирование партнерского сообщества сотрудников, детей и родителей в процессе организации работы по духовно-нравственному воспитанию дошкольников.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67439" y="3071813"/>
            <a:ext cx="4143375" cy="36433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</a:rPr>
              <a:t>Взаимодействие детско-родительского и педагогического коллектива ДОУ  с образовательными и культурными структурами города Артемовского.</a:t>
            </a: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</a:rPr>
              <a:t>Внешнее взаимодействие позволяет: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</a:rPr>
              <a:t> объединить усилия педагогов , семьи, общества.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</a:rPr>
              <a:t> сформировать единое </a:t>
            </a:r>
            <a:r>
              <a:rPr lang="ru-RU" dirty="0" err="1">
                <a:solidFill>
                  <a:prstClr val="black"/>
                </a:solidFill>
              </a:rPr>
              <a:t>социо-культурное</a:t>
            </a:r>
            <a:r>
              <a:rPr lang="ru-RU" dirty="0">
                <a:solidFill>
                  <a:prstClr val="black"/>
                </a:solidFill>
              </a:rPr>
              <a:t> и образовательное пространство для духовно-нравственного развития ребенка.</a:t>
            </a:r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3713957" y="1596232"/>
            <a:ext cx="390525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8143082" y="1596232"/>
            <a:ext cx="390525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3456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024063" y="0"/>
            <a:ext cx="9221692" cy="928688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   </a:t>
            </a:r>
            <a:r>
              <a:rPr lang="ru-RU" altLang="ru-RU" sz="3600" dirty="0"/>
              <a:t>Система </a:t>
            </a:r>
            <a:r>
              <a:rPr lang="ru-RU" altLang="ru-RU" sz="3600" b="1" dirty="0">
                <a:solidFill>
                  <a:srgbClr val="0BD0D9"/>
                </a:solidFill>
              </a:rPr>
              <a:t>«Педагог – дети»</a:t>
            </a:r>
            <a:r>
              <a:rPr lang="ru-RU" altLang="ru-RU" b="1" dirty="0" smtClean="0">
                <a:solidFill>
                  <a:srgbClr val="0BD0D9"/>
                </a:solidFill>
              </a:rPr>
              <a:t> 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1738313" y="1000125"/>
            <a:ext cx="8786812" cy="5429250"/>
          </a:xfrm>
        </p:spPr>
        <p:txBody>
          <a:bodyPr/>
          <a:lstStyle/>
          <a:p>
            <a:pPr eaLnBrk="1" hangingPunct="1"/>
            <a:r>
              <a:rPr lang="ru-RU" altLang="ru-RU" sz="1600"/>
              <a:t>Методическая работа направлена на освоение разнообразных форм и методов духовно-нравственного развития детей в различных видах деятельности, а также определены основные направления взаимодействия с семьями детей.</a:t>
            </a:r>
          </a:p>
          <a:p>
            <a:pPr eaLnBrk="1" hangingPunct="1"/>
            <a:r>
              <a:rPr lang="ru-RU" altLang="ru-RU" sz="1600"/>
              <a:t>С этой целью разработан план методической работы с кадрами.</a:t>
            </a:r>
          </a:p>
          <a:p>
            <a:pPr eaLnBrk="1" hangingPunct="1"/>
            <a:r>
              <a:rPr lang="ru-RU" altLang="ru-RU" sz="1600"/>
              <a:t>В ходе реализации плана мною  проведены: </a:t>
            </a:r>
          </a:p>
          <a:p>
            <a:pPr eaLnBrk="1" hangingPunct="1"/>
            <a:r>
              <a:rPr lang="ru-RU" altLang="ru-RU" sz="1600" b="1"/>
              <a:t>- теоретические и практические семинары</a:t>
            </a:r>
            <a:r>
              <a:rPr lang="ru-RU" altLang="ru-RU" sz="1600" b="1">
                <a:latin typeface="Arial" panose="020B0604020202020204" pitchFamily="34" charset="0"/>
              </a:rPr>
              <a:t> </a:t>
            </a:r>
            <a:r>
              <a:rPr lang="ru-RU" altLang="ru-RU" sz="1600" b="1">
                <a:latin typeface="Times New Roman" panose="02020603050405020304" pitchFamily="18" charset="0"/>
              </a:rPr>
              <a:t>на темы:</a:t>
            </a:r>
            <a:r>
              <a:rPr lang="ru-RU" altLang="ru-RU" sz="1600" i="1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600" i="1">
                <a:latin typeface="Times New Roman" panose="02020603050405020304" pitchFamily="18" charset="0"/>
              </a:rPr>
              <a:t>                      «Роль православия в судьбе нашего Отечества»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600" i="1">
                <a:latin typeface="Times New Roman" panose="02020603050405020304" pitchFamily="18" charset="0"/>
              </a:rPr>
              <a:t>                      «Смысл и сущность православной морали»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600" i="1">
                <a:latin typeface="Times New Roman" panose="02020603050405020304" pitchFamily="18" charset="0"/>
              </a:rPr>
              <a:t>                      «Семья. «Домострой».</a:t>
            </a:r>
            <a:endParaRPr lang="ru-RU" altLang="ru-RU" sz="1600" b="1">
              <a:latin typeface="Times New Roman" panose="02020603050405020304" pitchFamily="18" charset="0"/>
            </a:endParaRPr>
          </a:p>
          <a:p>
            <a:pPr eaLnBrk="1" hangingPunct="1"/>
            <a:r>
              <a:rPr lang="ru-RU" altLang="ru-RU" sz="1600" b="1"/>
              <a:t>- мастер-класс</a:t>
            </a:r>
            <a:r>
              <a:rPr lang="ru-RU" altLang="ru-RU" sz="1600" b="1">
                <a:latin typeface="Arial" panose="020B0604020202020204" pitchFamily="34" charset="0"/>
              </a:rPr>
              <a:t> </a:t>
            </a:r>
            <a:r>
              <a:rPr lang="ru-RU" altLang="ru-RU" sz="1600" b="1">
                <a:latin typeface="Times New Roman" panose="02020603050405020304" pitchFamily="18" charset="0"/>
              </a:rPr>
              <a:t>с родителями: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600" b="1">
                <a:latin typeface="Times New Roman" panose="02020603050405020304" pitchFamily="18" charset="0"/>
              </a:rPr>
              <a:t>                       </a:t>
            </a:r>
            <a:r>
              <a:rPr lang="ru-RU" altLang="ru-RU" sz="1600" i="1">
                <a:latin typeface="Times New Roman" panose="02020603050405020304" pitchFamily="18" charset="0"/>
              </a:rPr>
              <a:t>«Русская культура православных праздников. Культура убранств»</a:t>
            </a:r>
            <a:endParaRPr lang="ru-RU" altLang="ru-RU" sz="1600" b="1">
              <a:latin typeface="Times New Roman" panose="02020603050405020304" pitchFamily="18" charset="0"/>
            </a:endParaRPr>
          </a:p>
          <a:p>
            <a:pPr eaLnBrk="1" hangingPunct="1"/>
            <a:r>
              <a:rPr lang="ru-RU" altLang="ru-RU" sz="1600" b="1"/>
              <a:t>- мастер-класс</a:t>
            </a:r>
            <a:r>
              <a:rPr lang="ru-RU" altLang="ru-RU" sz="1600" b="1">
                <a:latin typeface="Arial" panose="020B0604020202020204" pitchFamily="34" charset="0"/>
              </a:rPr>
              <a:t> </a:t>
            </a:r>
            <a:r>
              <a:rPr lang="ru-RU" altLang="ru-RU" sz="1600" b="1">
                <a:latin typeface="Times New Roman" panose="02020603050405020304" pitchFamily="18" charset="0"/>
              </a:rPr>
              <a:t>с педагогами: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600" i="1">
                <a:latin typeface="Times New Roman" panose="02020603050405020304" pitchFamily="18" charset="0"/>
              </a:rPr>
              <a:t>          </a:t>
            </a:r>
            <a:r>
              <a:rPr lang="ru-RU" altLang="ru-RU" sz="1400" i="1">
                <a:latin typeface="Times New Roman" panose="02020603050405020304" pitchFamily="18" charset="0"/>
              </a:rPr>
              <a:t>«Православная и народная культура в праздниках (церковные и народные традиции, их взаимосвязь)»</a:t>
            </a:r>
            <a:endParaRPr lang="ru-RU" altLang="ru-RU" sz="1400" b="1">
              <a:latin typeface="Times New Roman" panose="02020603050405020304" pitchFamily="18" charset="0"/>
            </a:endParaRPr>
          </a:p>
          <a:p>
            <a:pPr eaLnBrk="1" hangingPunct="1"/>
            <a:r>
              <a:rPr lang="ru-RU" altLang="ru-RU" sz="1600" b="1"/>
              <a:t>- консультирование</a:t>
            </a:r>
            <a:r>
              <a:rPr lang="ru-RU" altLang="ru-RU" sz="1600" b="1">
                <a:latin typeface="Arial" panose="020B0604020202020204" pitchFamily="34" charset="0"/>
              </a:rPr>
              <a:t> </a:t>
            </a:r>
            <a:r>
              <a:rPr lang="ru-RU" altLang="ru-RU" sz="1600" b="1">
                <a:latin typeface="Times New Roman" panose="02020603050405020304" pitchFamily="18" charset="0"/>
              </a:rPr>
              <a:t>для родителей</a:t>
            </a:r>
            <a:r>
              <a:rPr lang="ru-RU" altLang="ru-RU" sz="1600" b="1"/>
              <a:t> по разным аспектам  духовно-нравственного воспитания</a:t>
            </a:r>
          </a:p>
          <a:p>
            <a:pPr eaLnBrk="1" hangingPunct="1"/>
            <a:r>
              <a:rPr lang="ru-RU" altLang="ru-RU" sz="1600"/>
              <a:t>  Я подбирала  и анализировала  материалы и систематизировалиаих в методкабинете по разделам:</a:t>
            </a:r>
          </a:p>
          <a:p>
            <a:pPr eaLnBrk="1" hangingPunct="1"/>
            <a:r>
              <a:rPr lang="ru-RU" altLang="ru-RU" sz="1600" b="1"/>
              <a:t>- Православные праздники в ДОУ</a:t>
            </a:r>
          </a:p>
          <a:p>
            <a:pPr eaLnBrk="1" hangingPunct="1"/>
            <a:r>
              <a:rPr lang="ru-RU" altLang="ru-RU" sz="1600" b="1"/>
              <a:t>- Продуктивная деятельность  в дошкольном воспитании</a:t>
            </a:r>
          </a:p>
          <a:p>
            <a:pPr eaLnBrk="1" hangingPunct="1"/>
            <a:r>
              <a:rPr lang="ru-RU" altLang="ru-RU" sz="1600" b="1"/>
              <a:t>- Консультации и информационный материал для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537894934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1146412" y="214314"/>
            <a:ext cx="9235839" cy="6143625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FF"/>
                </a:solidFill>
              </a:rPr>
              <a:t>Православные праздники – это тоже часть нашей истории, нашей православной культуры, нашего быта.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FF"/>
                </a:solidFill>
              </a:rPr>
              <a:t>Многие праздники в ДОУ проводятся согласно народному календарю: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b="1" dirty="0">
                <a:solidFill>
                  <a:srgbClr val="FFFFFF"/>
                </a:solidFill>
              </a:rPr>
              <a:t>«Куприянов день» – праздник картошки.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FF"/>
                </a:solidFill>
              </a:rPr>
              <a:t>- «Яблочный спас», «Осенняя ярмарка»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b="1" dirty="0">
                <a:solidFill>
                  <a:srgbClr val="FFFFFF"/>
                </a:solidFill>
              </a:rPr>
              <a:t>«Рождественские праздники»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b="1" dirty="0">
                <a:solidFill>
                  <a:srgbClr val="FFFFFF"/>
                </a:solidFill>
              </a:rPr>
              <a:t>«Широкая масленица», «Светлая Пасха»</a:t>
            </a:r>
            <a:endParaRPr lang="ru-RU" b="1" dirty="0">
              <a:solidFill>
                <a:srgbClr val="FFFFFF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sz="1400" b="1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sz="2000" b="1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sz="2000" b="1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sz="2000" b="1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sz="2000" b="1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sz="2000" b="1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sz="2000" b="1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sz="2000" b="1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sz="2000" b="1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sz="2000" b="1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sz="2000" b="1" dirty="0">
              <a:solidFill>
                <a:srgbClr val="FFFFFF"/>
              </a:solidFill>
            </a:endParaRPr>
          </a:p>
        </p:txBody>
      </p:sp>
      <p:pic>
        <p:nvPicPr>
          <p:cNvPr id="20483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153" y="2665793"/>
            <a:ext cx="6500812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86611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4"/>
          <p:cNvSpPr>
            <a:spLocks noGrp="1"/>
          </p:cNvSpPr>
          <p:nvPr>
            <p:ph idx="1"/>
          </p:nvPr>
        </p:nvSpPr>
        <p:spPr>
          <a:xfrm>
            <a:off x="1631950" y="0"/>
            <a:ext cx="8928100" cy="2000250"/>
          </a:xfrm>
        </p:spPr>
        <p:txBody>
          <a:bodyPr/>
          <a:lstStyle/>
          <a:p>
            <a:pPr eaLnBrk="1" hangingPunct="1"/>
            <a:r>
              <a:rPr lang="ru-RU" altLang="ru-RU" sz="1200">
                <a:latin typeface="Times New Roman" panose="02020603050405020304" pitchFamily="18" charset="0"/>
              </a:rPr>
              <a:t>Создание условий для осуществления духовно-нравственного воспитания детей в условиях взаимодействия включало организацию предметно-развивающего пространства ДОУ.</a:t>
            </a:r>
          </a:p>
          <a:p>
            <a:pPr eaLnBrk="1" hangingPunct="1"/>
            <a:r>
              <a:rPr lang="ru-RU" altLang="ru-RU" sz="1200">
                <a:latin typeface="Times New Roman" panose="02020603050405020304" pitchFamily="18" charset="0"/>
              </a:rPr>
              <a:t>В группе  оформлен православный уголок  для детей. В оформлении использованы элементы православной культуры: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200">
                <a:latin typeface="Times New Roman" panose="02020603050405020304" pitchFamily="18" charset="0"/>
              </a:rPr>
              <a:t>     </a:t>
            </a:r>
            <a:r>
              <a:rPr lang="ru-RU" altLang="ru-RU" sz="1000" u="sng">
                <a:latin typeface="Times New Roman" panose="02020603050405020304" pitchFamily="18" charset="0"/>
              </a:rPr>
              <a:t>Православная литература:</a:t>
            </a:r>
            <a:r>
              <a:rPr lang="ru-RU" altLang="ru-RU" sz="1000">
                <a:latin typeface="Times New Roman" panose="02020603050405020304" pitchFamily="18" charset="0"/>
              </a:rPr>
              <a:t>  </a:t>
            </a:r>
            <a:r>
              <a:rPr lang="ru-RU" altLang="ru-RU" sz="1000" i="1">
                <a:latin typeface="Times New Roman" panose="02020603050405020304" pitchFamily="18" charset="0"/>
              </a:rPr>
              <a:t>«Библия для детей»; Н.Орлова «Азбука православных детей»; Е.В.Ерофеева «Воистину воскрес Христос»; Д.И.Болотина «Пасхальные рассказы»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000" i="1">
                <a:latin typeface="Times New Roman" panose="02020603050405020304" pitchFamily="18" charset="0"/>
              </a:rPr>
              <a:t>     </a:t>
            </a:r>
            <a:r>
              <a:rPr lang="ru-RU" altLang="ru-RU" sz="1000" u="sng">
                <a:latin typeface="Times New Roman" panose="02020603050405020304" pitchFamily="18" charset="0"/>
              </a:rPr>
              <a:t>Детские православные журналы:  </a:t>
            </a:r>
            <a:r>
              <a:rPr lang="ru-RU" altLang="ru-RU" sz="1000" i="1">
                <a:latin typeface="Times New Roman" panose="02020603050405020304" pitchFamily="18" charset="0"/>
              </a:rPr>
              <a:t>«Шишкин лес»; «Божья коровка»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000" i="1">
                <a:latin typeface="Times New Roman" panose="02020603050405020304" pitchFamily="18" charset="0"/>
              </a:rPr>
              <a:t>     </a:t>
            </a:r>
            <a:r>
              <a:rPr lang="ru-RU" altLang="ru-RU" sz="1000" u="sng">
                <a:latin typeface="Times New Roman" panose="02020603050405020304" pitchFamily="18" charset="0"/>
              </a:rPr>
              <a:t>Христианские анимационные фильмы: </a:t>
            </a:r>
            <a:r>
              <a:rPr lang="ru-RU" altLang="ru-RU" sz="1000" i="1">
                <a:latin typeface="Times New Roman" panose="02020603050405020304" pitchFamily="18" charset="0"/>
              </a:rPr>
              <a:t> «Библейские рассказы»; «Житие Иисуса Христа» «Житиё  Сергия Радонежского»  «Воин -монах  Пересвет»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000">
                <a:latin typeface="Times New Roman" panose="02020603050405020304" pitchFamily="18" charset="0"/>
              </a:rPr>
              <a:t>     </a:t>
            </a:r>
            <a:r>
              <a:rPr lang="ru-RU" altLang="ru-RU" sz="1000" u="sng">
                <a:latin typeface="Times New Roman" panose="02020603050405020304" pitchFamily="18" charset="0"/>
              </a:rPr>
              <a:t>Видеоуроки; </a:t>
            </a:r>
            <a:r>
              <a:rPr lang="ru-RU" altLang="ru-RU" sz="1000">
                <a:latin typeface="Times New Roman" panose="02020603050405020304" pitchFamily="18" charset="0"/>
              </a:rPr>
              <a:t>                                                                             </a:t>
            </a:r>
            <a:r>
              <a:rPr lang="ru-RU" altLang="ru-RU" sz="1000" u="sng">
                <a:latin typeface="Times New Roman" panose="02020603050405020304" pitchFamily="18" charset="0"/>
              </a:rPr>
              <a:t>Аудио диски с православной христианской музыкой для детей, песнопениями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000">
                <a:latin typeface="Times New Roman" panose="02020603050405020304" pitchFamily="18" charset="0"/>
              </a:rPr>
              <a:t>    </a:t>
            </a:r>
            <a:r>
              <a:rPr lang="ru-RU" altLang="ru-RU" sz="1000" u="sng">
                <a:latin typeface="Times New Roman" panose="02020603050405020304" pitchFamily="18" charset="0"/>
              </a:rPr>
              <a:t>Иконы; </a:t>
            </a:r>
            <a:r>
              <a:rPr lang="ru-RU" altLang="ru-RU" sz="1000">
                <a:latin typeface="Times New Roman" panose="02020603050405020304" pitchFamily="18" charset="0"/>
              </a:rPr>
              <a:t>                                                                                       </a:t>
            </a:r>
            <a:r>
              <a:rPr lang="ru-RU" altLang="ru-RU" sz="1000" u="sng">
                <a:latin typeface="Times New Roman" panose="02020603050405020304" pitchFamily="18" charset="0"/>
              </a:rPr>
              <a:t>Раскраски с православной тематикой</a:t>
            </a:r>
            <a:endParaRPr lang="ru-RU" altLang="ru-RU" sz="1000">
              <a:latin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000">
                <a:latin typeface="Times New Roman" panose="02020603050405020304" pitchFamily="18" charset="0"/>
              </a:rPr>
              <a:t>    </a:t>
            </a:r>
            <a:r>
              <a:rPr lang="ru-RU" altLang="ru-RU" sz="1000" u="sng">
                <a:latin typeface="Times New Roman" panose="02020603050405020304" pitchFamily="18" charset="0"/>
              </a:rPr>
              <a:t>Церковные подсвечники ,церковные свечи и святая вода, колокольчики</a:t>
            </a:r>
            <a:endParaRPr lang="ru-RU" altLang="ru-RU" sz="1000">
              <a:latin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000">
                <a:latin typeface="Times New Roman" panose="02020603050405020304" pitchFamily="18" charset="0"/>
              </a:rPr>
              <a:t>    </a:t>
            </a:r>
            <a:r>
              <a:rPr lang="ru-RU" altLang="ru-RU" sz="1000" u="sng">
                <a:latin typeface="Times New Roman" panose="02020603050405020304" pitchFamily="18" charset="0"/>
              </a:rPr>
              <a:t>Пасхальные яйца, сплетенные из бисера;</a:t>
            </a:r>
            <a:r>
              <a:rPr lang="ru-RU" altLang="ru-RU" sz="1000">
                <a:latin typeface="Times New Roman" panose="02020603050405020304" pitchFamily="18" charset="0"/>
              </a:rPr>
              <a:t>                               </a:t>
            </a:r>
            <a:r>
              <a:rPr lang="ru-RU" altLang="ru-RU" sz="1000" u="sng">
                <a:latin typeface="Times New Roman" panose="02020603050405020304" pitchFamily="18" charset="0"/>
              </a:rPr>
              <a:t>Настольная дидактическая игра «Курочка Рябушечка»</a:t>
            </a:r>
            <a:endParaRPr lang="ru-RU" altLang="ru-RU" smtClean="0">
              <a:latin typeface="Arial" panose="020B0604020202020204" pitchFamily="34" charset="0"/>
            </a:endParaRPr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143126"/>
            <a:ext cx="80010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386069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1981200" y="285750"/>
            <a:ext cx="8229600" cy="6038850"/>
          </a:xfrm>
        </p:spPr>
        <p:txBody>
          <a:bodyPr/>
          <a:lstStyle/>
          <a:p>
            <a:pPr eaLnBrk="1" hangingPunct="1"/>
            <a:r>
              <a:rPr lang="ru-RU" altLang="ru-RU" sz="1800"/>
              <a:t>Для родителей оформлен православный уголок, включающий информацию о православных праздниках и семейных традициях.</a:t>
            </a:r>
          </a:p>
          <a:p>
            <a:pPr eaLnBrk="1" hangingPunct="1"/>
            <a:r>
              <a:rPr lang="ru-RU" altLang="ru-RU" sz="1800"/>
              <a:t>Предлагается литература для семейного чтения, консультативный материал</a:t>
            </a:r>
            <a:r>
              <a:rPr lang="ru-RU" altLang="ru-RU" sz="1800">
                <a:latin typeface="Arial" panose="020B0604020202020204" pitchFamily="34" charset="0"/>
              </a:rPr>
              <a:t>: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800">
                <a:latin typeface="Arial" panose="020B0604020202020204" pitchFamily="34" charset="0"/>
              </a:rPr>
              <a:t>          </a:t>
            </a:r>
            <a:r>
              <a:rPr lang="ru-RU" altLang="ru-RU" sz="1800">
                <a:latin typeface="Times New Roman" panose="02020603050405020304" pitchFamily="18" charset="0"/>
              </a:rPr>
              <a:t>«</a:t>
            </a:r>
            <a:r>
              <a:rPr lang="ru-RU" altLang="ru-RU" sz="1800" i="1">
                <a:latin typeface="Times New Roman" panose="02020603050405020304" pitchFamily="18" charset="0"/>
              </a:rPr>
              <a:t>Воспитание ребенка в Христианской вере»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800" i="1">
                <a:latin typeface="Times New Roman" panose="02020603050405020304" pitchFamily="18" charset="0"/>
              </a:rPr>
              <a:t>           «Делаем добрые дела «тайно», как Святой Николай»</a:t>
            </a:r>
            <a:endParaRPr lang="ru-RU" altLang="ru-RU" sz="1800">
              <a:latin typeface="Times New Roman" panose="02020603050405020304" pitchFamily="18" charset="0"/>
            </a:endParaRPr>
          </a:p>
          <a:p>
            <a:pPr eaLnBrk="1" hangingPunct="1"/>
            <a:r>
              <a:rPr lang="ru-RU" altLang="ru-RU" sz="1800"/>
              <a:t>Периодически проходят тематические выставки поделок, рисунков</a:t>
            </a:r>
            <a:r>
              <a:rPr lang="ru-RU" altLang="ru-RU" sz="1800">
                <a:latin typeface="Arial" panose="020B0604020202020204" pitchFamily="34" charset="0"/>
              </a:rPr>
              <a:t> </a:t>
            </a:r>
            <a:r>
              <a:rPr lang="ru-RU" altLang="ru-RU" sz="1800">
                <a:latin typeface="Times New Roman" panose="02020603050405020304" pitchFamily="18" charset="0"/>
              </a:rPr>
              <a:t>на темы: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            </a:t>
            </a:r>
            <a:r>
              <a:rPr lang="ru-RU" altLang="ru-RU" sz="1800" i="1">
                <a:latin typeface="Times New Roman" panose="02020603050405020304" pitchFamily="18" charset="0"/>
              </a:rPr>
              <a:t>«Родина и защита Отечества»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800" i="1">
                <a:latin typeface="Times New Roman" panose="02020603050405020304" pitchFamily="18" charset="0"/>
              </a:rPr>
              <a:t>            «Покров Святой Богородицы»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800" i="1">
                <a:latin typeface="Times New Roman" panose="02020603050405020304" pitchFamily="18" charset="0"/>
              </a:rPr>
              <a:t>            «Рождественский сочельник»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800" i="1">
                <a:latin typeface="Times New Roman" panose="02020603050405020304" pitchFamily="18" charset="0"/>
              </a:rPr>
              <a:t>            «Зимние колядки»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800" i="1">
                <a:latin typeface="Times New Roman" panose="02020603050405020304" pitchFamily="18" charset="0"/>
              </a:rPr>
              <a:t>            «Пасхальный калейдоскоп»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800" i="1">
                <a:latin typeface="Times New Roman" panose="02020603050405020304" pitchFamily="18" charset="0"/>
              </a:rPr>
              <a:t>            «День матери»</a:t>
            </a:r>
            <a:endParaRPr lang="ru-RU" altLang="ru-RU" sz="1800">
              <a:latin typeface="Times New Roman" panose="02020603050405020304" pitchFamily="18" charset="0"/>
            </a:endParaRPr>
          </a:p>
          <a:p>
            <a:pPr eaLnBrk="1" hangingPunct="1"/>
            <a:r>
              <a:rPr lang="ru-RU" altLang="ru-RU" sz="1800"/>
              <a:t>Разработаны памятки и консультации по темам: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800" i="1">
                <a:latin typeface="Arial" panose="020B0604020202020204" pitchFamily="34" charset="0"/>
              </a:rPr>
              <a:t>           «</a:t>
            </a:r>
            <a:r>
              <a:rPr lang="ru-RU" altLang="ru-RU" sz="1800" i="1"/>
              <a:t>Правила поведения в Храме</a:t>
            </a:r>
            <a:r>
              <a:rPr lang="ru-RU" altLang="ru-RU" sz="1800" i="1">
                <a:latin typeface="Arial" panose="020B0604020202020204" pitchFamily="34" charset="0"/>
              </a:rPr>
              <a:t>»</a:t>
            </a:r>
            <a:endParaRPr lang="ru-RU" altLang="ru-RU" sz="180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800" i="1">
                <a:latin typeface="Arial" panose="020B0604020202020204" pitchFamily="34" charset="0"/>
              </a:rPr>
              <a:t>           «</a:t>
            </a:r>
            <a:r>
              <a:rPr lang="ru-RU" altLang="ru-RU" sz="1800" i="1"/>
              <a:t>Советы православных педагогов по воспитанию детей</a:t>
            </a:r>
            <a:r>
              <a:rPr lang="ru-RU" altLang="ru-RU" sz="1800" i="1">
                <a:latin typeface="Arial" panose="020B0604020202020204" pitchFamily="34" charset="0"/>
              </a:rPr>
              <a:t>»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800" i="1">
                <a:latin typeface="Arial" panose="020B0604020202020204" pitchFamily="34" charset="0"/>
              </a:rPr>
              <a:t>           «</a:t>
            </a:r>
            <a:r>
              <a:rPr lang="ru-RU" altLang="ru-RU" sz="1800" i="1"/>
              <a:t>Православные праздники</a:t>
            </a:r>
            <a:r>
              <a:rPr lang="ru-RU" altLang="ru-RU" sz="1800" i="1">
                <a:latin typeface="Arial" panose="020B0604020202020204" pitchFamily="34" charset="0"/>
              </a:rPr>
              <a:t>» </a:t>
            </a:r>
            <a:r>
              <a:rPr lang="ru-RU" altLang="ru-RU" sz="1800" i="1"/>
              <a:t> и т.д.</a:t>
            </a:r>
            <a:endParaRPr lang="ru-RU" altLang="ru-RU" sz="1800" i="1">
              <a:latin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400">
                <a:latin typeface="Times New Roman" panose="02020603050405020304" pitchFamily="18" charset="0"/>
              </a:rPr>
              <a:t>         (см. электронные носители)</a:t>
            </a:r>
          </a:p>
        </p:txBody>
      </p:sp>
    </p:spTree>
    <p:extLst>
      <p:ext uri="{BB962C8B-B14F-4D97-AF65-F5344CB8AC3E}">
        <p14:creationId xmlns:p14="http://schemas.microsoft.com/office/powerpoint/2010/main" val="976468884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1981200" y="1"/>
            <a:ext cx="8229600" cy="2060575"/>
          </a:xfrm>
        </p:spPr>
        <p:txBody>
          <a:bodyPr/>
          <a:lstStyle/>
          <a:p>
            <a:pPr eaLnBrk="1" hangingPunct="1"/>
            <a:r>
              <a:rPr lang="ru-RU" altLang="ru-RU" sz="1400">
                <a:latin typeface="Times New Roman" panose="02020603050405020304" pitchFamily="18" charset="0"/>
              </a:rPr>
              <a:t>Большое внимание в ДОУ уделяется патриотическому воспитанию детей. Традиционные праздники, посвященные дню защитника Отечества, Дню Победы в ВОВ – это хорошая возможность рассказать детям о событиях давно минувших дней, привить любовь к Родине. </a:t>
            </a:r>
          </a:p>
          <a:p>
            <a:pPr eaLnBrk="1" hangingPunct="1"/>
            <a:r>
              <a:rPr lang="ru-RU" altLang="ru-RU" sz="1400">
                <a:latin typeface="Times New Roman" panose="02020603050405020304" pitchFamily="18" charset="0"/>
              </a:rPr>
              <a:t>Примеры моральных исканий человека, его гражданской сути: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400">
                <a:latin typeface="Times New Roman" panose="02020603050405020304" pitchFamily="18" charset="0"/>
              </a:rPr>
              <a:t>          </a:t>
            </a:r>
            <a:r>
              <a:rPr lang="ru-RU" altLang="ru-RU" sz="1400" i="1">
                <a:latin typeface="Times New Roman" panose="02020603050405020304" pitchFamily="18" charset="0"/>
              </a:rPr>
              <a:t>Святые князья:  Дмитрий Донской и Александр Невский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400" i="1">
                <a:latin typeface="Times New Roman" panose="02020603050405020304" pitchFamily="18" charset="0"/>
              </a:rPr>
              <a:t>          Великие русские полководцы: Александр Суворов и Михаил Кутузов</a:t>
            </a:r>
            <a:r>
              <a:rPr lang="ru-RU" altLang="ru-RU" sz="1400">
                <a:latin typeface="Times New Roman" panose="02020603050405020304" pitchFamily="18" charset="0"/>
              </a:rPr>
              <a:t>    и т.п.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400">
                <a:latin typeface="Times New Roman" panose="02020603050405020304" pitchFamily="18" charset="0"/>
              </a:rPr>
              <a:t>       Не проходящее значение имеют эти примеры с точки зрения формирования нравственных устоев 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400">
                <a:latin typeface="Times New Roman" panose="02020603050405020304" pitchFamily="18" charset="0"/>
              </a:rPr>
              <a:t>       подрастающего поколения.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9" y="2143126"/>
            <a:ext cx="7000875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315814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1981200" y="285751"/>
            <a:ext cx="8229600" cy="1285875"/>
          </a:xfrm>
        </p:spPr>
        <p:txBody>
          <a:bodyPr/>
          <a:lstStyle/>
          <a:p>
            <a:pPr eaLnBrk="1" hangingPunct="1"/>
            <a:r>
              <a:rPr lang="ru-RU" altLang="ru-RU" smtClean="0"/>
              <a:t>«Никто не забыт и ничто не забыто!» </a:t>
            </a:r>
            <a:r>
              <a:rPr lang="ru-RU" altLang="ru-RU" sz="2000"/>
              <a:t>– митинг к 70-летию начало ВОВ – в котором принимали участие наши дети, а взрослые посещали ветеранов нашего микрорайона.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1" y="1357314"/>
            <a:ext cx="7572375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184689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1981200" y="214313"/>
            <a:ext cx="8229600" cy="2000250"/>
          </a:xfrm>
        </p:spPr>
        <p:txBody>
          <a:bodyPr/>
          <a:lstStyle/>
          <a:p>
            <a:pPr eaLnBrk="1" hangingPunct="1"/>
            <a:r>
              <a:rPr lang="ru-RU" altLang="ru-RU" sz="2000"/>
              <a:t> Изготовлены альбомы:</a:t>
            </a:r>
          </a:p>
          <a:p>
            <a:pPr eaLnBrk="1" hangingPunct="1"/>
            <a:r>
              <a:rPr lang="ru-RU" altLang="ru-RU" sz="2000" b="1"/>
              <a:t>- «Детям о войне»</a:t>
            </a:r>
          </a:p>
          <a:p>
            <a:pPr eaLnBrk="1" hangingPunct="1"/>
            <a:r>
              <a:rPr lang="ru-RU" altLang="ru-RU" sz="2000" b="1"/>
              <a:t>- «Пионеры герои»</a:t>
            </a:r>
          </a:p>
          <a:p>
            <a:pPr eaLnBrk="1" hangingPunct="1"/>
            <a:r>
              <a:rPr lang="ru-RU" altLang="ru-RU" sz="2000"/>
              <a:t>Совместно с родителями педагоги изготовили альбом о связи поколений </a:t>
            </a:r>
            <a:r>
              <a:rPr lang="ru-RU" altLang="ru-RU" sz="2000" b="1"/>
              <a:t>«Наши защитники Отечества»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9" y="2000250"/>
            <a:ext cx="8429625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791235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738314" y="142876"/>
            <a:ext cx="8715375" cy="714375"/>
          </a:xfrm>
        </p:spPr>
        <p:txBody>
          <a:bodyPr/>
          <a:lstStyle/>
          <a:p>
            <a:pPr eaLnBrk="1" hangingPunct="1"/>
            <a:r>
              <a:rPr lang="ru-RU" altLang="ru-RU" sz="3600"/>
              <a:t>Система </a:t>
            </a:r>
            <a:r>
              <a:rPr lang="ru-RU" altLang="ru-RU" sz="3600" b="1">
                <a:solidFill>
                  <a:srgbClr val="0BD0D9"/>
                </a:solidFill>
              </a:rPr>
              <a:t>«Педагог –</a:t>
            </a:r>
            <a:r>
              <a:rPr lang="ru-RU" altLang="ru-RU" sz="3600" b="1">
                <a:solidFill>
                  <a:srgbClr val="0BD0D9"/>
                </a:solidFill>
                <a:latin typeface="Arial" panose="020B0604020202020204" pitchFamily="34" charset="0"/>
              </a:rPr>
              <a:t> дети – </a:t>
            </a:r>
            <a:r>
              <a:rPr lang="ru-RU" altLang="ru-RU" sz="3600" b="1">
                <a:solidFill>
                  <a:srgbClr val="0BD0D9"/>
                </a:solidFill>
              </a:rPr>
              <a:t>родители»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1981200" y="857250"/>
            <a:ext cx="8229600" cy="5467350"/>
          </a:xfrm>
        </p:spPr>
        <p:txBody>
          <a:bodyPr/>
          <a:lstStyle/>
          <a:p>
            <a:pPr eaLnBrk="1" hangingPunct="1"/>
            <a:r>
              <a:rPr lang="ru-RU" altLang="ru-RU" sz="2000"/>
              <a:t>Анализируя работу за 4-х летний период, мы пришли к выводу, что самым слабым звеном в духовно-нравственном воспитании детей является семья.</a:t>
            </a:r>
          </a:p>
          <a:p>
            <a:pPr eaLnBrk="1" hangingPunct="1"/>
            <a:r>
              <a:rPr lang="ru-RU" altLang="ru-RU" sz="2000"/>
              <a:t>Проведение анкетирования, беседы с родителями наших воспитанников, показали, что основная часть родителей считает себя православными людьми, однако, они плохо представляют себе православное учение, не часто бывают в Храме, а духовное родство с православной церковью ощущают, только через традиции и национальную культуры.</a:t>
            </a:r>
          </a:p>
          <a:p>
            <a:pPr eaLnBrk="1" hangingPunct="1"/>
            <a:r>
              <a:rPr lang="ru-RU" altLang="ru-RU" sz="2000"/>
              <a:t>Практика работы по духовно-нравственному воспитанию детей показывает, что работе с семьей необходимо уделять особое внимание. </a:t>
            </a:r>
          </a:p>
          <a:p>
            <a:pPr eaLnBrk="1" hangingPunct="1"/>
            <a:r>
              <a:rPr lang="ru-RU" altLang="ru-RU" sz="2000"/>
              <a:t>Наша задача – помочь родителям осознать, что, в первую очередь в семье должны сохраняться и передаваться нравственные, духовные обычаи и ценности, создаваемые предками, что именно родители ответственны за воспитание детей перед Богом и обществом.    </a:t>
            </a:r>
          </a:p>
        </p:txBody>
      </p:sp>
    </p:spTree>
    <p:extLst>
      <p:ext uri="{BB962C8B-B14F-4D97-AF65-F5344CB8AC3E}">
        <p14:creationId xmlns:p14="http://schemas.microsoft.com/office/powerpoint/2010/main" val="1305968764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26" y="714375"/>
            <a:ext cx="8258175" cy="714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1738314" y="357188"/>
            <a:ext cx="8715375" cy="5967412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3600" b="1" i="1"/>
              <a:t>         </a:t>
            </a:r>
            <a:r>
              <a:rPr lang="ru-RU" altLang="ru-RU" sz="4000" b="1" i="1"/>
              <a:t>Забота о воспитании нравственности и чувства благочестия должна начинаться с раннего детства…опасно не напитать ум ребенка любовью к ближнему.</a:t>
            </a:r>
            <a:r>
              <a:rPr lang="ru-RU" altLang="ru-RU" sz="3600" b="1"/>
              <a:t/>
            </a:r>
            <a:br>
              <a:rPr lang="ru-RU" altLang="ru-RU" sz="3600" b="1"/>
            </a:br>
            <a:r>
              <a:rPr lang="ru-RU" altLang="ru-RU" sz="3600" b="1"/>
              <a:t>                                                                                              Ян Амос Каменский</a:t>
            </a:r>
            <a:r>
              <a:rPr lang="ru-RU" altLang="ru-RU" b="1" smtClean="0"/>
              <a:t/>
            </a:r>
            <a:br>
              <a:rPr lang="ru-RU" altLang="ru-RU" b="1" smtClean="0"/>
            </a:br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911204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1981200" y="285750"/>
            <a:ext cx="8229600" cy="6038850"/>
          </a:xfrm>
        </p:spPr>
        <p:txBody>
          <a:bodyPr/>
          <a:lstStyle/>
          <a:p>
            <a:pPr eaLnBrk="1" hangingPunct="1"/>
            <a:r>
              <a:rPr lang="ru-RU" altLang="ru-RU" sz="2000" dirty="0" smtClean="0"/>
              <a:t>Цель </a:t>
            </a:r>
            <a:r>
              <a:rPr lang="ru-RU" altLang="ru-RU" sz="2000" dirty="0"/>
              <a:t>работы с родителями определила, как «Просветительскую», т.е. познакомить</a:t>
            </a:r>
            <a:r>
              <a:rPr lang="ru-RU" altLang="ru-RU" sz="2000" dirty="0">
                <a:latin typeface="Arial" panose="020B0604020202020204" pitchFamily="34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</a:rPr>
              <a:t>детей через</a:t>
            </a:r>
            <a:r>
              <a:rPr lang="ru-RU" altLang="ru-RU" sz="2000" dirty="0"/>
              <a:t> родителей с православной культурой и историей, пробудить к ней интерес.</a:t>
            </a:r>
          </a:p>
          <a:p>
            <a:pPr eaLnBrk="1" hangingPunct="1"/>
            <a:r>
              <a:rPr lang="ru-RU" altLang="ru-RU" sz="2000" dirty="0"/>
              <a:t>В дальнейшем планирую  большое внимание уделять средствам наглядной информации: стенды, папки-передвижки, выпуск газет. В ближайшей перспективе создание православной библиотеки для</a:t>
            </a:r>
            <a:r>
              <a:rPr lang="ru-RU" altLang="ru-RU" sz="2000" dirty="0">
                <a:latin typeface="Arial" panose="020B0604020202020204" pitchFamily="34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</a:rPr>
              <a:t>детей,</a:t>
            </a:r>
            <a:r>
              <a:rPr lang="ru-RU" altLang="ru-RU" sz="2000" dirty="0"/>
              <a:t> родителей и педагогов.</a:t>
            </a:r>
          </a:p>
          <a:p>
            <a:pPr eaLnBrk="1" hangingPunct="1"/>
            <a:r>
              <a:rPr lang="ru-RU" altLang="ru-RU" sz="2000" dirty="0"/>
              <a:t>Планируется апробировать новые формы работы с родителями, предполагающие деятельное участие в них самих родителей.</a:t>
            </a:r>
          </a:p>
          <a:p>
            <a:pPr eaLnBrk="1" hangingPunct="1"/>
            <a:r>
              <a:rPr lang="ru-RU" altLang="ru-RU" sz="2000" dirty="0"/>
              <a:t>1. Совместное посещение родителей с детьми Храма, экскурсия, знакомство с внутренним устройством, а в дальнейшем и совместное посещение богослужений.</a:t>
            </a:r>
          </a:p>
          <a:p>
            <a:pPr eaLnBrk="1" hangingPunct="1"/>
            <a:r>
              <a:rPr lang="ru-RU" altLang="ru-RU" sz="2000" dirty="0"/>
              <a:t>2. Проведение совместных учебных мероприятий (родительские семинары, собеседования на диалоговой основе с привлечением священнослужителей.</a:t>
            </a:r>
          </a:p>
        </p:txBody>
      </p:sp>
    </p:spTree>
    <p:extLst>
      <p:ext uri="{BB962C8B-B14F-4D97-AF65-F5344CB8AC3E}">
        <p14:creationId xmlns:p14="http://schemas.microsoft.com/office/powerpoint/2010/main" val="3481739527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809750" y="214314"/>
            <a:ext cx="8643938" cy="642937"/>
          </a:xfrm>
        </p:spPr>
        <p:txBody>
          <a:bodyPr/>
          <a:lstStyle/>
          <a:p>
            <a:pPr eaLnBrk="1" hangingPunct="1"/>
            <a:r>
              <a:rPr lang="ru-RU" altLang="ru-RU" sz="2000"/>
              <a:t/>
            </a:r>
            <a:br>
              <a:rPr lang="ru-RU" altLang="ru-RU" sz="2000"/>
            </a:br>
            <a:r>
              <a:rPr lang="ru-RU" altLang="ru-RU" sz="2000"/>
              <a:t/>
            </a:r>
            <a:br>
              <a:rPr lang="ru-RU" altLang="ru-RU" sz="2000"/>
            </a:br>
            <a:r>
              <a:rPr lang="ru-RU" altLang="ru-RU" sz="2000">
                <a:solidFill>
                  <a:srgbClr val="0BD0D9"/>
                </a:solidFill>
              </a:rPr>
              <a:t>Система</a:t>
            </a:r>
            <a:r>
              <a:rPr lang="ru-RU" altLang="ru-RU" smtClean="0"/>
              <a:t> </a:t>
            </a:r>
            <a:r>
              <a:rPr lang="ru-RU" altLang="ru-RU" sz="3200" b="1">
                <a:solidFill>
                  <a:srgbClr val="0BD0D9"/>
                </a:solidFill>
              </a:rPr>
              <a:t>«Педагог-дети-родители-церковь»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1981200" y="857250"/>
            <a:ext cx="8229600" cy="5467350"/>
          </a:xfrm>
        </p:spPr>
        <p:txBody>
          <a:bodyPr/>
          <a:lstStyle/>
          <a:p>
            <a:pPr eaLnBrk="1" hangingPunct="1"/>
            <a:r>
              <a:rPr lang="ru-RU" altLang="ru-RU" sz="2000"/>
              <a:t>Для успешной реализации духовно-нравственного воспитания детей необходимо педагогически грамотное участие </a:t>
            </a:r>
            <a:r>
              <a:rPr lang="ru-RU" altLang="ru-RU" sz="2000">
                <a:latin typeface="Times New Roman" panose="02020603050405020304" pitchFamily="18" charset="0"/>
              </a:rPr>
              <a:t>церкви в их</a:t>
            </a:r>
            <a:r>
              <a:rPr lang="ru-RU" altLang="ru-RU" sz="2000"/>
              <a:t> жизни. Это наиболее сложное направление в работе ДОУ.</a:t>
            </a:r>
          </a:p>
          <a:p>
            <a:pPr eaLnBrk="1" hangingPunct="1"/>
            <a:r>
              <a:rPr lang="ru-RU" altLang="ru-RU" sz="2000"/>
              <a:t>Большое значение имеют встречи всех участников образовательного </a:t>
            </a:r>
            <a:r>
              <a:rPr lang="ru-RU" altLang="ru-RU" sz="2000">
                <a:latin typeface="Times New Roman" panose="02020603050405020304" pitchFamily="18" charset="0"/>
              </a:rPr>
              <a:t>учреждения</a:t>
            </a:r>
            <a:r>
              <a:rPr lang="ru-RU" altLang="ru-RU" sz="2000"/>
              <a:t> с духовным наставником иереем отцом Андреем – настоятелем церкви в честь иконы Божьей</a:t>
            </a:r>
            <a:r>
              <a:rPr lang="ru-RU" altLang="ru-RU" sz="2000">
                <a:latin typeface="Times New Roman" panose="02020603050405020304" pitchFamily="18" charset="0"/>
              </a:rPr>
              <a:t> М</a:t>
            </a:r>
            <a:r>
              <a:rPr lang="ru-RU" altLang="ru-RU" sz="2000"/>
              <a:t>атери «Умиление» , и отцом Дионисием.</a:t>
            </a:r>
          </a:p>
          <a:p>
            <a:pPr eaLnBrk="1" hangingPunct="1"/>
            <a:r>
              <a:rPr lang="ru-RU" altLang="ru-RU" sz="2000"/>
              <a:t>Для педагогов он раскрывает сущность православного воспитания и православной культуры, повышает духовный потенциал.</a:t>
            </a:r>
          </a:p>
          <a:p>
            <a:pPr eaLnBrk="1" hangingPunct="1"/>
            <a:r>
              <a:rPr lang="ru-RU" altLang="ru-RU" sz="2000"/>
              <a:t>Встречи с родителями направлены на знакомство с традици</a:t>
            </a:r>
            <a:r>
              <a:rPr lang="ru-RU" altLang="ru-RU" sz="2000">
                <a:latin typeface="Times New Roman" panose="02020603050405020304" pitchFamily="18" charset="0"/>
              </a:rPr>
              <a:t>ями</a:t>
            </a:r>
            <a:r>
              <a:rPr lang="ru-RU" altLang="ru-RU" sz="2000"/>
              <a:t> </a:t>
            </a:r>
            <a:r>
              <a:rPr lang="ru-RU" altLang="ru-RU" sz="2000">
                <a:latin typeface="Times New Roman" panose="02020603050405020304" pitchFamily="18" charset="0"/>
              </a:rPr>
              <a:t>семейного уклада</a:t>
            </a:r>
            <a:r>
              <a:rPr lang="ru-RU" altLang="ru-RU" sz="2000"/>
              <a:t>, традициями воспитания детей.    </a:t>
            </a:r>
          </a:p>
        </p:txBody>
      </p:sp>
    </p:spTree>
    <p:extLst>
      <p:ext uri="{BB962C8B-B14F-4D97-AF65-F5344CB8AC3E}">
        <p14:creationId xmlns:p14="http://schemas.microsoft.com/office/powerpoint/2010/main" val="1340497378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1981200" y="285751"/>
            <a:ext cx="8229600" cy="1285875"/>
          </a:xfrm>
        </p:spPr>
        <p:txBody>
          <a:bodyPr/>
          <a:lstStyle/>
          <a:p>
            <a:pPr eaLnBrk="1" hangingPunct="1"/>
            <a:r>
              <a:rPr lang="ru-RU" altLang="ru-RU" smtClean="0"/>
              <a:t>Дети и родители встречают батюшку в Храме, на праздниках в ДОУ, задают вопросы, делятся впечатлениями.</a:t>
            </a:r>
          </a:p>
        </p:txBody>
      </p:sp>
      <p:pic>
        <p:nvPicPr>
          <p:cNvPr id="29699" name="Picture 2" descr="E:\Фото - церковь\Изображение 0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1214439"/>
            <a:ext cx="3357562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3" descr="E:\Фото - церковь\Изображение 0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4" y="1785938"/>
            <a:ext cx="44291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 descr="E:\Фото - церковь\Изображение 0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4" y="3929063"/>
            <a:ext cx="3786187" cy="287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825174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/>
          </p:cNvSpPr>
          <p:nvPr>
            <p:ph type="body" sz="half" idx="1"/>
          </p:nvPr>
        </p:nvSpPr>
        <p:spPr>
          <a:xfrm>
            <a:off x="1055687" y="180975"/>
            <a:ext cx="10763273" cy="6408738"/>
          </a:xfrm>
        </p:spPr>
        <p:txBody>
          <a:bodyPr/>
          <a:lstStyle/>
          <a:p>
            <a:endParaRPr lang="ru-RU" altLang="ru-RU" sz="1200">
              <a:latin typeface="Times New Roman" panose="02020603050405020304" pitchFamily="18" charset="0"/>
            </a:endParaRPr>
          </a:p>
          <a:p>
            <a:endParaRPr lang="ru-RU" altLang="ru-RU" sz="1200">
              <a:latin typeface="Times New Roman" panose="02020603050405020304" pitchFamily="18" charset="0"/>
            </a:endParaRPr>
          </a:p>
          <a:p>
            <a:endParaRPr lang="ru-RU" altLang="ru-RU" sz="1200">
              <a:latin typeface="Times New Roman" panose="02020603050405020304" pitchFamily="18" charset="0"/>
            </a:endParaRPr>
          </a:p>
          <a:p>
            <a:endParaRPr lang="ru-RU" altLang="ru-RU" sz="1200">
              <a:latin typeface="Times New Roman" panose="02020603050405020304" pitchFamily="18" charset="0"/>
            </a:endParaRPr>
          </a:p>
          <a:p>
            <a:endParaRPr lang="ru-RU" altLang="ru-RU" sz="1200">
              <a:latin typeface="Times New Roman" panose="02020603050405020304" pitchFamily="18" charset="0"/>
            </a:endParaRPr>
          </a:p>
          <a:p>
            <a:endParaRPr lang="ru-RU" altLang="ru-RU" sz="1200">
              <a:latin typeface="Times New Roman" panose="02020603050405020304" pitchFamily="18" charset="0"/>
            </a:endParaRPr>
          </a:p>
          <a:p>
            <a:r>
              <a:rPr lang="ru-RU" altLang="ru-RU" sz="2000">
                <a:latin typeface="Times New Roman" panose="02020603050405020304" pitchFamily="18" charset="0"/>
              </a:rPr>
              <a:t>На вопрос: </a:t>
            </a:r>
            <a:r>
              <a:rPr lang="ru-RU" altLang="ru-RU" sz="2000" b="1">
                <a:latin typeface="Times New Roman" panose="02020603050405020304" pitchFamily="18" charset="0"/>
              </a:rPr>
              <a:t>Что вы считаете главной целью духовно-нравственного развития ребенка?</a:t>
            </a:r>
            <a:endParaRPr lang="ru-RU" altLang="ru-RU" sz="2000">
              <a:latin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None/>
            </a:pPr>
            <a:endParaRPr lang="ru-RU" altLang="ru-RU" sz="1200">
              <a:latin typeface="Times New Roman" panose="02020603050405020304" pitchFamily="18" charset="0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063751" y="2133601"/>
          <a:ext cx="2760663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Диаграмма" r:id="rId3" imgW="4171936" imgH="1847965" progId="MSGraph.Chart.8">
                  <p:embed followColorScheme="full"/>
                </p:oleObj>
              </mc:Choice>
              <mc:Fallback>
                <p:oleObj name="Диаграмма" r:id="rId3" imgW="4171936" imgH="184796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2133601"/>
                        <a:ext cx="2760663" cy="122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7"/>
          <p:cNvSpPr>
            <a:spLocks noGrp="1"/>
          </p:cNvSpPr>
          <p:nvPr>
            <p:ph type="title"/>
          </p:nvPr>
        </p:nvSpPr>
        <p:spPr>
          <a:xfrm>
            <a:off x="4872038" y="2781300"/>
            <a:ext cx="5111750" cy="647700"/>
          </a:xfrm>
          <a:noFill/>
        </p:spPr>
        <p:txBody>
          <a:bodyPr/>
          <a:lstStyle/>
          <a:p>
            <a:pPr marL="876300" indent="-876300"/>
            <a:r>
              <a:rPr lang="ru-RU" altLang="ru-RU" sz="1200">
                <a:solidFill>
                  <a:schemeClr val="tx1"/>
                </a:solidFill>
                <a:latin typeface="Times New Roman" panose="02020603050405020304" pitchFamily="18" charset="0"/>
              </a:rPr>
              <a:t>                      1) 29,8 % - считают развитие общего интеллекта</a:t>
            </a:r>
            <a:br>
              <a:rPr lang="ru-RU" altLang="ru-RU" sz="120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altLang="ru-RU" sz="1200">
                <a:solidFill>
                  <a:schemeClr val="tx1"/>
                </a:solidFill>
                <a:latin typeface="Times New Roman" panose="02020603050405020304" pitchFamily="18" charset="0"/>
              </a:rPr>
              <a:t>2) 42,9 % - считают культуру поведения</a:t>
            </a:r>
            <a:br>
              <a:rPr lang="ru-RU" altLang="ru-RU" sz="120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altLang="ru-RU" sz="1200">
                <a:solidFill>
                  <a:schemeClr val="tx1"/>
                </a:solidFill>
                <a:latin typeface="Times New Roman" panose="02020603050405020304" pitchFamily="18" charset="0"/>
              </a:rPr>
              <a:t>3) 24,5 % - считают развитие творческих способностей</a:t>
            </a:r>
            <a:br>
              <a:rPr lang="ru-RU" altLang="ru-RU" sz="120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altLang="ru-RU" sz="1200">
                <a:solidFill>
                  <a:schemeClr val="tx1"/>
                </a:solidFill>
                <a:latin typeface="Times New Roman" panose="02020603050405020304" pitchFamily="18" charset="0"/>
              </a:rPr>
              <a:t>4) 30,7 % - приобщение к культурным национальным традициям</a:t>
            </a:r>
            <a:br>
              <a:rPr lang="ru-RU" altLang="ru-RU" sz="120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altLang="ru-RU" sz="120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1200">
                <a:solidFill>
                  <a:schemeClr val="tx1"/>
                </a:solidFill>
                <a:latin typeface="Times New Roman" panose="02020603050405020304" pitchFamily="18" charset="0"/>
              </a:rPr>
            </a:br>
            <a:endParaRPr lang="ru-RU" altLang="ru-RU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2063751" y="3184525"/>
            <a:ext cx="8208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ru-RU" altLang="ru-RU" sz="2000">
                <a:solidFill>
                  <a:prstClr val="black"/>
                </a:solidFill>
                <a:latin typeface="Times New Roman" panose="02020603050405020304" pitchFamily="18" charset="0"/>
              </a:rPr>
              <a:t>    На вопрос: </a:t>
            </a:r>
            <a:r>
              <a:rPr lang="ru-RU" altLang="ru-RU" sz="2000" b="1">
                <a:solidFill>
                  <a:prstClr val="black"/>
                </a:solidFill>
                <a:latin typeface="Times New Roman" panose="02020603050405020304" pitchFamily="18" charset="0"/>
              </a:rPr>
              <a:t>Личное отношение к вопросам веры?</a:t>
            </a:r>
            <a:endParaRPr lang="ru-RU" altLang="ru-RU" sz="20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027" name="Object 11"/>
          <p:cNvGraphicFramePr>
            <a:graphicFrameLocks noChangeAspect="1"/>
          </p:cNvGraphicFramePr>
          <p:nvPr/>
        </p:nvGraphicFramePr>
        <p:xfrm>
          <a:off x="2135188" y="5373689"/>
          <a:ext cx="2760662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Диаграмма" r:id="rId5" imgW="4171936" imgH="1847965" progId="MSGraph.Chart.8">
                  <p:embed followColorScheme="full"/>
                </p:oleObj>
              </mc:Choice>
              <mc:Fallback>
                <p:oleObj name="Диаграмма" r:id="rId5" imgW="4171936" imgH="184796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5373689"/>
                        <a:ext cx="2760662" cy="122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622925" y="3797301"/>
            <a:ext cx="307263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>
                <a:solidFill>
                  <a:prstClr val="black"/>
                </a:solidFill>
                <a:latin typeface="Times New Roman" panose="02020603050405020304" pitchFamily="18" charset="0"/>
              </a:rPr>
              <a:t>1) 55 % - соблюдают религиозные традиции</a:t>
            </a:r>
            <a:br>
              <a:rPr lang="ru-RU" altLang="ru-RU" sz="120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ru-RU" altLang="ru-RU" sz="1200">
                <a:solidFill>
                  <a:prstClr val="black"/>
                </a:solidFill>
                <a:latin typeface="Times New Roman" panose="02020603050405020304" pitchFamily="18" charset="0"/>
              </a:rPr>
              <a:t>2) 8,7 % - верят в сверхестественные силы</a:t>
            </a:r>
            <a:br>
              <a:rPr lang="ru-RU" altLang="ru-RU" sz="120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ru-RU" altLang="ru-RU" sz="1200">
                <a:solidFill>
                  <a:prstClr val="black"/>
                </a:solidFill>
                <a:latin typeface="Times New Roman" panose="02020603050405020304" pitchFamily="18" charset="0"/>
              </a:rPr>
              <a:t>3) 0 % - убежденные атеисты</a:t>
            </a:r>
            <a:br>
              <a:rPr lang="ru-RU" altLang="ru-RU" sz="120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ru-RU" altLang="ru-RU" sz="1200">
                <a:solidFill>
                  <a:prstClr val="black"/>
                </a:solidFill>
                <a:latin typeface="Times New Roman" panose="02020603050405020304" pitchFamily="18" charset="0"/>
              </a:rPr>
              <a:t>4) 26,3 % - нет четкой позиции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>
                <a:solidFill>
                  <a:prstClr val="black"/>
                </a:solidFill>
                <a:latin typeface="Times New Roman" panose="02020603050405020304" pitchFamily="18" charset="0"/>
              </a:rPr>
              <a:t>5) 10 % - не знают</a:t>
            </a:r>
          </a:p>
        </p:txBody>
      </p:sp>
      <p:sp>
        <p:nvSpPr>
          <p:cNvPr id="1033" name="Rectangle 14"/>
          <p:cNvSpPr>
            <a:spLocks noChangeArrowheads="1"/>
          </p:cNvSpPr>
          <p:nvPr/>
        </p:nvSpPr>
        <p:spPr bwMode="auto">
          <a:xfrm>
            <a:off x="2424113" y="5006975"/>
            <a:ext cx="9917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4" fontAlgn="base">
              <a:spcBef>
                <a:spcPct val="5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ru-RU" altLang="ru-RU">
                <a:solidFill>
                  <a:prstClr val="black"/>
                </a:solidFill>
              </a:rPr>
              <a:t> </a:t>
            </a:r>
            <a:r>
              <a:rPr lang="ru-RU" altLang="ru-RU" sz="1200">
                <a:solidFill>
                  <a:prstClr val="black"/>
                </a:solidFill>
                <a:latin typeface="Times New Roman" panose="02020603050405020304" pitchFamily="18" charset="0"/>
              </a:rPr>
              <a:t>На вопрос: </a:t>
            </a:r>
            <a:r>
              <a:rPr lang="ru-RU" altLang="ru-RU" sz="1200" b="1">
                <a:solidFill>
                  <a:prstClr val="black"/>
                </a:solidFill>
                <a:latin typeface="Times New Roman" panose="02020603050405020304" pitchFamily="18" charset="0"/>
              </a:rPr>
              <a:t>Согласны ли вы с утверждением, что в России наблюдается рост правонарушений и преступности?</a:t>
            </a:r>
          </a:p>
        </p:txBody>
      </p:sp>
      <p:graphicFrame>
        <p:nvGraphicFramePr>
          <p:cNvPr id="1028" name="Object 23"/>
          <p:cNvGraphicFramePr>
            <a:graphicFrameLocks noChangeAspect="1"/>
          </p:cNvGraphicFramePr>
          <p:nvPr/>
        </p:nvGraphicFramePr>
        <p:xfrm>
          <a:off x="2135188" y="3644901"/>
          <a:ext cx="2760662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Диаграмма" r:id="rId7" imgW="4171936" imgH="1847965" progId="MSGraph.Chart.8">
                  <p:embed followColorScheme="full"/>
                </p:oleObj>
              </mc:Choice>
              <mc:Fallback>
                <p:oleObj name="Диаграмма" r:id="rId7" imgW="4171936" imgH="184796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3644901"/>
                        <a:ext cx="2760662" cy="122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Rectangle 24"/>
          <p:cNvSpPr>
            <a:spLocks noChangeArrowheads="1"/>
          </p:cNvSpPr>
          <p:nvPr/>
        </p:nvSpPr>
        <p:spPr bwMode="auto">
          <a:xfrm>
            <a:off x="5591175" y="5516564"/>
            <a:ext cx="13163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>
                <a:solidFill>
                  <a:prstClr val="black"/>
                </a:solidFill>
                <a:latin typeface="Times New Roman" panose="02020603050405020304" pitchFamily="18" charset="0"/>
              </a:rPr>
              <a:t>1) 94,7 % - «Да»</a:t>
            </a:r>
            <a:br>
              <a:rPr lang="ru-RU" altLang="ru-RU" sz="120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ru-RU" altLang="ru-RU" sz="1200">
                <a:solidFill>
                  <a:prstClr val="black"/>
                </a:solidFill>
                <a:latin typeface="Times New Roman" panose="02020603050405020304" pitchFamily="18" charset="0"/>
              </a:rPr>
              <a:t>2) 15,3 % - «Нет»</a:t>
            </a:r>
            <a:br>
              <a:rPr lang="ru-RU" altLang="ru-RU" sz="1200">
                <a:solidFill>
                  <a:prstClr val="black"/>
                </a:solidFill>
                <a:latin typeface="Times New Roman" panose="02020603050405020304" pitchFamily="18" charset="0"/>
              </a:rPr>
            </a:br>
            <a:endParaRPr lang="ru-RU" altLang="ru-RU" sz="12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770201"/>
      </p:ext>
    </p:extLst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3"/>
          <p:cNvSpPr>
            <a:spLocks noGrp="1"/>
          </p:cNvSpPr>
          <p:nvPr>
            <p:ph type="body" sz="half" idx="1"/>
          </p:nvPr>
        </p:nvSpPr>
        <p:spPr>
          <a:xfrm>
            <a:off x="750628" y="333376"/>
            <a:ext cx="9563362" cy="5991225"/>
          </a:xfrm>
        </p:spPr>
        <p:txBody>
          <a:bodyPr/>
          <a:lstStyle/>
          <a:p>
            <a:r>
              <a:rPr lang="ru-RU" altLang="ru-RU" sz="1200">
                <a:latin typeface="Times New Roman" panose="02020603050405020304" pitchFamily="18" charset="0"/>
              </a:rPr>
              <a:t>На вопрос: </a:t>
            </a:r>
            <a:r>
              <a:rPr lang="ru-RU" altLang="ru-RU" sz="1200" b="1">
                <a:latin typeface="Times New Roman" panose="02020603050405020304" pitchFamily="18" charset="0"/>
              </a:rPr>
              <a:t>Согласны ли вы, что в условиях продолжающегося обострения социально-экономических и нравственных проблем только традиционные религиозные, исторические и национально-культурные ценности народа могут стать спасительным источником выздоровления и духовного развития нашего общества</a:t>
            </a:r>
            <a:r>
              <a:rPr lang="ru-RU" altLang="ru-RU" sz="1000" b="1">
                <a:latin typeface="Times New Roman" panose="02020603050405020304" pitchFamily="18" charset="0"/>
              </a:rPr>
              <a:t>?</a:t>
            </a:r>
            <a:r>
              <a:rPr lang="ru-RU" altLang="ru-RU" sz="1000">
                <a:latin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992314" y="1052513"/>
          <a:ext cx="2808287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Диаграмма" r:id="rId3" imgW="4171936" imgH="1847965" progId="MSGraph.Chart.8">
                  <p:embed followColorScheme="full"/>
                </p:oleObj>
              </mc:Choice>
              <mc:Fallback>
                <p:oleObj name="Диаграмма" r:id="rId3" imgW="4171936" imgH="184796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4" y="1052513"/>
                        <a:ext cx="2808287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5664201" y="1196975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>
                <a:solidFill>
                  <a:prstClr val="black"/>
                </a:solidFill>
                <a:latin typeface="Times New Roman" panose="02020603050405020304" pitchFamily="18" charset="0"/>
              </a:rPr>
              <a:t>1) 83 % - «Да»</a:t>
            </a:r>
            <a:br>
              <a:rPr lang="ru-RU" altLang="ru-RU" sz="120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ru-RU" altLang="ru-RU" sz="1200">
                <a:solidFill>
                  <a:prstClr val="black"/>
                </a:solidFill>
                <a:latin typeface="Times New Roman" panose="02020603050405020304" pitchFamily="18" charset="0"/>
              </a:rPr>
              <a:t>2) 17 % - «Нет»</a:t>
            </a:r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1992314" y="2492375"/>
            <a:ext cx="8351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ru-RU" altLang="ru-RU" sz="1200">
                <a:solidFill>
                  <a:prstClr val="black"/>
                </a:solidFill>
                <a:latin typeface="Times New Roman" panose="02020603050405020304" pitchFamily="18" charset="0"/>
              </a:rPr>
              <a:t>   На вопрос: </a:t>
            </a:r>
            <a:r>
              <a:rPr lang="ru-RU" altLang="ru-RU" sz="1200" b="1">
                <a:solidFill>
                  <a:prstClr val="black"/>
                </a:solidFill>
                <a:latin typeface="Times New Roman" panose="02020603050405020304" pitchFamily="18" charset="0"/>
              </a:rPr>
              <a:t>Хотели бы вы, чтобы ваш ребенок познакомился с основами православной культуры, духовно-нравственными ценностями в ДОУ?</a:t>
            </a:r>
            <a:endParaRPr lang="ru-RU" altLang="ru-RU" sz="10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051" name="Object 11"/>
          <p:cNvGraphicFramePr>
            <a:graphicFrameLocks noChangeAspect="1"/>
          </p:cNvGraphicFramePr>
          <p:nvPr/>
        </p:nvGraphicFramePr>
        <p:xfrm>
          <a:off x="2063750" y="3068638"/>
          <a:ext cx="2808288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Диаграмма" r:id="rId5" imgW="4171936" imgH="1847965" progId="MSGraph.Chart.8">
                  <p:embed followColorScheme="full"/>
                </p:oleObj>
              </mc:Choice>
              <mc:Fallback>
                <p:oleObj name="Диаграмма" r:id="rId5" imgW="4171936" imgH="184796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3068638"/>
                        <a:ext cx="2808288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Rectangle 12"/>
          <p:cNvSpPr>
            <a:spLocks noChangeArrowheads="1"/>
          </p:cNvSpPr>
          <p:nvPr/>
        </p:nvSpPr>
        <p:spPr bwMode="auto">
          <a:xfrm>
            <a:off x="5448301" y="3213100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>
                <a:solidFill>
                  <a:prstClr val="black"/>
                </a:solidFill>
                <a:latin typeface="Times New Roman" panose="02020603050405020304" pitchFamily="18" charset="0"/>
              </a:rPr>
              <a:t>1) 82,4 % - «Да»</a:t>
            </a:r>
            <a:br>
              <a:rPr lang="ru-RU" altLang="ru-RU" sz="120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ru-RU" altLang="ru-RU" sz="1200">
                <a:solidFill>
                  <a:prstClr val="black"/>
                </a:solidFill>
                <a:latin typeface="Times New Roman" panose="02020603050405020304" pitchFamily="18" charset="0"/>
              </a:rPr>
              <a:t>2) 17,6 % - «Нет»</a:t>
            </a:r>
          </a:p>
        </p:txBody>
      </p:sp>
      <p:sp>
        <p:nvSpPr>
          <p:cNvPr id="2058" name="Rectangle 13"/>
          <p:cNvSpPr>
            <a:spLocks noChangeArrowheads="1"/>
          </p:cNvSpPr>
          <p:nvPr/>
        </p:nvSpPr>
        <p:spPr bwMode="auto">
          <a:xfrm>
            <a:off x="1919289" y="4292600"/>
            <a:ext cx="8351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ru-RU" altLang="ru-RU" sz="1200">
                <a:solidFill>
                  <a:prstClr val="black"/>
                </a:solidFill>
                <a:latin typeface="Times New Roman" panose="02020603050405020304" pitchFamily="18" charset="0"/>
              </a:rPr>
              <a:t>   </a:t>
            </a:r>
            <a:r>
              <a:rPr lang="ru-RU" altLang="ru-RU" sz="2000">
                <a:solidFill>
                  <a:prstClr val="black"/>
                </a:solidFill>
                <a:latin typeface="Times New Roman" panose="02020603050405020304" pitchFamily="18" charset="0"/>
              </a:rPr>
              <a:t>На вопрос: </a:t>
            </a:r>
            <a:r>
              <a:rPr lang="ru-RU" altLang="ru-RU" sz="1200" b="1">
                <a:solidFill>
                  <a:prstClr val="black"/>
                </a:solidFill>
                <a:latin typeface="Times New Roman" panose="02020603050405020304" pitchFamily="18" charset="0"/>
              </a:rPr>
              <a:t>Как вы думаете, для чего нужно в дошкольном возрасте изучать основы православной культуры?</a:t>
            </a:r>
            <a:endParaRPr lang="ru-RU" altLang="ru-RU" sz="12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052" name="Object 14"/>
          <p:cNvGraphicFramePr>
            <a:graphicFrameLocks noChangeAspect="1"/>
          </p:cNvGraphicFramePr>
          <p:nvPr/>
        </p:nvGraphicFramePr>
        <p:xfrm>
          <a:off x="2063750" y="4627563"/>
          <a:ext cx="2852738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Диаграмма" r:id="rId7" imgW="4162488" imgH="1838248" progId="MSGraph.Chart.8">
                  <p:embed followColorScheme="full"/>
                </p:oleObj>
              </mc:Choice>
              <mc:Fallback>
                <p:oleObj name="Диаграмма" r:id="rId7" imgW="4162488" imgH="183824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4627563"/>
                        <a:ext cx="2852738" cy="126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9" name="Rectangle 15"/>
          <p:cNvSpPr>
            <a:spLocks noChangeArrowheads="1"/>
          </p:cNvSpPr>
          <p:nvPr/>
        </p:nvSpPr>
        <p:spPr bwMode="auto">
          <a:xfrm>
            <a:off x="4943475" y="4868863"/>
            <a:ext cx="554513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ru-RU" altLang="ru-RU" sz="1200">
                <a:solidFill>
                  <a:prstClr val="black"/>
                </a:solidFill>
                <a:latin typeface="Times New Roman" panose="02020603050405020304" pitchFamily="18" charset="0"/>
              </a:rPr>
              <a:t>42 % - «культорологический» - узнать культуру России, своего народа; узнать о других важных праздниках; узнать об иконах, храмах.</a:t>
            </a:r>
            <a:br>
              <a:rPr lang="ru-RU" altLang="ru-RU" sz="1200">
                <a:solidFill>
                  <a:prstClr val="black"/>
                </a:solidFill>
                <a:latin typeface="Times New Roman" panose="02020603050405020304" pitchFamily="18" charset="0"/>
              </a:rPr>
            </a:br>
            <a:endParaRPr lang="ru-RU" altLang="ru-RU" sz="120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ru-RU" altLang="ru-RU" sz="1200">
                <a:solidFill>
                  <a:prstClr val="black"/>
                </a:solidFill>
                <a:latin typeface="Times New Roman" panose="02020603050405020304" pitchFamily="18" charset="0"/>
              </a:rPr>
              <a:t>2)37% - «религиозный» - знать правила поведения в храме; узнать про Иисуса Христа; узнать как Бог сотворил мир; узнать о своих ангелах-хранителях.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>
                <a:solidFill>
                  <a:prstClr val="black"/>
                </a:solidFill>
                <a:latin typeface="Times New Roman" panose="02020603050405020304" pitchFamily="18" charset="0"/>
              </a:rPr>
              <a:t>3) 21% - «эстетический» - знать правила поведения, быть воспитанным, терпеливым; уметь справляться со своими чувствами; воспитывать в себе лучшие качества: смирение, покаяние, милосердие.</a:t>
            </a:r>
          </a:p>
        </p:txBody>
      </p:sp>
      <p:graphicFrame>
        <p:nvGraphicFramePr>
          <p:cNvPr id="2053" name="Object 17"/>
          <p:cNvGraphicFramePr>
            <a:graphicFrameLocks noChangeAspect="1"/>
          </p:cNvGraphicFramePr>
          <p:nvPr/>
        </p:nvGraphicFramePr>
        <p:xfrm>
          <a:off x="2135189" y="4724400"/>
          <a:ext cx="2808287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Диаграмма" r:id="rId9" imgW="4171936" imgH="1847965" progId="MSGraph.Chart.8">
                  <p:embed followColorScheme="full"/>
                </p:oleObj>
              </mc:Choice>
              <mc:Fallback>
                <p:oleObj name="Диаграмма" r:id="rId9" imgW="4171936" imgH="184796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4724400"/>
                        <a:ext cx="2808287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6586315"/>
      </p:ext>
    </p:extLst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/>
          </p:cNvSpPr>
          <p:nvPr>
            <p:ph type="body" sz="half" idx="1"/>
          </p:nvPr>
        </p:nvSpPr>
        <p:spPr>
          <a:xfrm>
            <a:off x="1981201" y="260350"/>
            <a:ext cx="8435975" cy="6064250"/>
          </a:xfrm>
        </p:spPr>
        <p:txBody>
          <a:bodyPr/>
          <a:lstStyle/>
          <a:p>
            <a:r>
              <a:rPr lang="ru-RU" altLang="ru-RU" sz="1000">
                <a:latin typeface="Times New Roman" panose="02020603050405020304" pitchFamily="18" charset="0"/>
              </a:rPr>
              <a:t>Для детей 5 – 7 лет вопросы были составлены с учетом возрастных особенностей дошкольников. Вопросы носили закрытый индивидуальный характер, что позволяло выразить свое собственное мнение, выбрав правильный ответ.</a:t>
            </a:r>
          </a:p>
          <a:p>
            <a:endParaRPr lang="ru-RU" altLang="ru-RU" sz="1000">
              <a:latin typeface="Times New Roman" panose="02020603050405020304" pitchFamily="18" charset="0"/>
            </a:endParaRPr>
          </a:p>
          <a:p>
            <a:r>
              <a:rPr lang="ru-RU" altLang="ru-RU" sz="1000">
                <a:latin typeface="Times New Roman" panose="02020603050405020304" pitchFamily="18" charset="0"/>
              </a:rPr>
              <a:t>На вопрос:  </a:t>
            </a:r>
            <a:r>
              <a:rPr lang="ru-RU" altLang="ru-RU" sz="1000" b="1">
                <a:latin typeface="Times New Roman" panose="02020603050405020304" pitchFamily="18" charset="0"/>
              </a:rPr>
              <a:t>Во что вы верите?</a:t>
            </a:r>
            <a:endParaRPr lang="ru-RU" altLang="ru-RU" sz="1000">
              <a:latin typeface="Times New Roman" panose="02020603050405020304" pitchFamily="18" charset="0"/>
            </a:endParaRP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>
            <p:ph sz="quarter" idx="2"/>
          </p:nvPr>
        </p:nvGraphicFramePr>
        <p:xfrm>
          <a:off x="1919288" y="1052513"/>
          <a:ext cx="2881312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Диаграмма" r:id="rId3" imgW="4171936" imgH="1847965" progId="MSGraph.Chart.8">
                  <p:embed followColorScheme="full"/>
                </p:oleObj>
              </mc:Choice>
              <mc:Fallback>
                <p:oleObj name="Диаграмма" r:id="rId3" imgW="4171936" imgH="184796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1052513"/>
                        <a:ext cx="2881312" cy="127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5519739" y="1125539"/>
            <a:ext cx="23764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>
                <a:solidFill>
                  <a:prstClr val="black"/>
                </a:solidFill>
                <a:latin typeface="Times New Roman" panose="02020603050405020304" pitchFamily="18" charset="0"/>
              </a:rPr>
              <a:t>1)24 % - в Ангела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>
                <a:solidFill>
                  <a:prstClr val="black"/>
                </a:solidFill>
                <a:latin typeface="Times New Roman" panose="02020603050405020304" pitchFamily="18" charset="0"/>
              </a:rPr>
              <a:t>2) 14 % - в сказку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>
                <a:solidFill>
                  <a:prstClr val="black"/>
                </a:solidFill>
                <a:latin typeface="Times New Roman" panose="02020603050405020304" pitchFamily="18" charset="0"/>
              </a:rPr>
              <a:t>3) 8% - в волшебство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>
                <a:solidFill>
                  <a:prstClr val="black"/>
                </a:solidFill>
                <a:latin typeface="Times New Roman" panose="02020603050405020304" pitchFamily="18" charset="0"/>
              </a:rPr>
              <a:t>4) 18% - в солнышко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>
                <a:solidFill>
                  <a:prstClr val="black"/>
                </a:solidFill>
                <a:latin typeface="Times New Roman" panose="02020603050405020304" pitchFamily="18" charset="0"/>
              </a:rPr>
              <a:t>5) 36% - в радость, добро</a:t>
            </a:r>
          </a:p>
        </p:txBody>
      </p:sp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1919289" y="2506663"/>
            <a:ext cx="939470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ru-RU" altLang="ru-RU" sz="1000" dirty="0">
                <a:solidFill>
                  <a:prstClr val="black"/>
                </a:solidFill>
                <a:latin typeface="Times New Roman" panose="02020603050405020304" pitchFamily="18" charset="0"/>
              </a:rPr>
              <a:t>   </a:t>
            </a: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  <a:t>На вопрос:  </a:t>
            </a:r>
            <a:r>
              <a:rPr lang="ru-RU" altLang="ru-RU" sz="1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Что нужно человеку ,чтобы быть счастливым?</a:t>
            </a: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ru-RU" altLang="ru-RU" sz="1000" dirty="0">
                <a:solidFill>
                  <a:prstClr val="black"/>
                </a:solidFill>
                <a:latin typeface="Times New Roman" panose="02020603050405020304" pitchFamily="18" charset="0"/>
              </a:rPr>
              <a:t>Из предложенных вариантов дети и родители выбрали следующие качества: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ru-RU" altLang="ru-RU" sz="10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1296" name="Group 96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647921211"/>
              </p:ext>
            </p:extLst>
          </p:nvPr>
        </p:nvGraphicFramePr>
        <p:xfrm>
          <a:off x="2279650" y="3534769"/>
          <a:ext cx="2592388" cy="2333768"/>
        </p:xfrm>
        <a:graphic>
          <a:graphicData uri="http://schemas.openxmlformats.org/drawingml/2006/table">
            <a:tbl>
              <a:tblPr/>
              <a:tblGrid>
                <a:gridCol w="1143000"/>
                <a:gridCol w="534988"/>
                <a:gridCol w="914400"/>
              </a:tblGrid>
              <a:tr h="2917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Вопрос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Дети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Родители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7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Доброта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7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Любовь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7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7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Трудолюбие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7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Красота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7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Богатство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7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Сила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16" name="Rectangle 88"/>
          <p:cNvSpPr>
            <a:spLocks noGrp="1"/>
          </p:cNvSpPr>
          <p:nvPr>
            <p:ph type="title"/>
          </p:nvPr>
        </p:nvSpPr>
        <p:spPr>
          <a:xfrm>
            <a:off x="5087939" y="3848668"/>
            <a:ext cx="6389828" cy="1091821"/>
          </a:xfrm>
          <a:noFill/>
        </p:spPr>
        <p:txBody>
          <a:bodyPr/>
          <a:lstStyle/>
          <a:p>
            <a:r>
              <a:rPr lang="ru-RU" altLang="ru-RU" sz="1200" dirty="0">
                <a:solidFill>
                  <a:schemeClr val="tx1"/>
                </a:solidFill>
                <a:latin typeface="Times New Roman" panose="02020603050405020304" pitchFamily="18" charset="0"/>
              </a:rPr>
              <a:t>По показателям, свидетельствующим о формировании ценностных ориентиров в системе общечеловеческих ценностей на первом месте у детей и взрослых стоят: доброта, любовь)</a:t>
            </a:r>
            <a:r>
              <a:rPr lang="ru-RU" altLang="ru-RU" sz="1200" dirty="0">
                <a:latin typeface="Times New Roman" panose="02020603050405020304" pitchFamily="18" charset="0"/>
              </a:rPr>
              <a:t> </a:t>
            </a:r>
            <a:br>
              <a:rPr lang="ru-RU" altLang="ru-RU" sz="1200" dirty="0">
                <a:latin typeface="Times New Roman" panose="02020603050405020304" pitchFamily="18" charset="0"/>
              </a:rPr>
            </a:br>
            <a:endParaRPr lang="ru-RU" altLang="ru-RU" sz="1200" dirty="0">
              <a:latin typeface="Times New Roman" panose="02020603050405020304" pitchFamily="18" charset="0"/>
            </a:endParaRPr>
          </a:p>
        </p:txBody>
      </p:sp>
      <p:sp>
        <p:nvSpPr>
          <p:cNvPr id="3117" name="Rectangle 89"/>
          <p:cNvSpPr>
            <a:spLocks/>
          </p:cNvSpPr>
          <p:nvPr/>
        </p:nvSpPr>
        <p:spPr bwMode="auto">
          <a:xfrm>
            <a:off x="1703388" y="5703888"/>
            <a:ext cx="88566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200">
              <a:solidFill>
                <a:srgbClr val="94F6DB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433351"/>
      </p:ext>
    </p:extLst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1981200" y="214314"/>
            <a:ext cx="8229600" cy="6110287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000">
                <a:latin typeface="Arial" panose="020B0604020202020204" pitchFamily="34" charset="0"/>
              </a:rPr>
              <a:t>        Достигнутый  результат, полученный после мониторинга:</a:t>
            </a:r>
          </a:p>
          <a:p>
            <a:pPr eaLnBrk="1" hangingPunct="1"/>
            <a:r>
              <a:rPr lang="ru-RU" altLang="ru-RU" sz="2000"/>
              <a:t>Создание единой системы духовно-нравственного воспитания в ДОУ в условиях социального партнерства и единение всех участников образовательного процесса принесло положительные результаты.</a:t>
            </a:r>
          </a:p>
          <a:p>
            <a:pPr eaLnBrk="1" hangingPunct="1"/>
            <a:r>
              <a:rPr lang="ru-RU" altLang="ru-RU" sz="2000"/>
              <a:t>В саду созданы все необходимые условия работы в данном направлении, повысился духовно- нравственный потенциал педагогов и профессиональная компетентность в вопросах воспитания детей.</a:t>
            </a:r>
          </a:p>
          <a:p>
            <a:pPr eaLnBrk="1" hangingPunct="1"/>
            <a:r>
              <a:rPr lang="ru-RU" altLang="ru-RU" sz="2000"/>
              <a:t>Возрос интерес родителей к духовной жизни ребенка. Растет число воцерковленных семей, родители включаются в деятельность ДОУ.</a:t>
            </a:r>
          </a:p>
          <a:p>
            <a:pPr eaLnBrk="1" hangingPunct="1"/>
            <a:r>
              <a:rPr lang="ru-RU" altLang="ru-RU" sz="2000"/>
              <a:t>Самым главным критерием оценки духовно-нравственного воспитания в условиях взаимодействия педагогов-детей-родителей-церкви можно считать – умение детей применять знания о нравственных нормах и правилах в самостоятельной деятельности, проявлять внимание, милосердие и помощь.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400">
                <a:latin typeface="Arial" panose="020B0604020202020204" pitchFamily="34" charset="0"/>
              </a:rPr>
              <a:t>(см. праздники на электронных носителях)</a:t>
            </a:r>
          </a:p>
        </p:txBody>
      </p:sp>
    </p:spTree>
    <p:extLst>
      <p:ext uri="{BB962C8B-B14F-4D97-AF65-F5344CB8AC3E}">
        <p14:creationId xmlns:p14="http://schemas.microsoft.com/office/powerpoint/2010/main" val="2102502138"/>
      </p:ext>
    </p:extLst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1981199" y="285751"/>
            <a:ext cx="8827827" cy="5732912"/>
          </a:xfrm>
        </p:spPr>
        <p:txBody>
          <a:bodyPr/>
          <a:lstStyle/>
          <a:p>
            <a:pPr eaLnBrk="1" hangingPunct="1"/>
            <a:r>
              <a:rPr lang="ru-RU" altLang="ru-RU" sz="2000" dirty="0"/>
              <a:t>Духовно-нравственное воспитание – процесс долговременный, предполагающий внутреннее изменение каждого участника, который может найти отражение не здесь и не сейчас, в дошкольном детстве, а гораздо позднее, что затрудняет оценку эффективности проводимой деятельности. Но не уменьшает значимости нашей работы.</a:t>
            </a:r>
          </a:p>
          <a:p>
            <a:pPr eaLnBrk="1" hangingPunct="1"/>
            <a:r>
              <a:rPr lang="ru-RU" altLang="ru-RU" sz="2000" dirty="0"/>
              <a:t>Необходимо помнить, что усвоить ценности, значимые для всех людей на Земле, ребенок может только в творческой деятельности, так как именно она отражает его мировоззренческую позицию, его понимания добра и зла, справедливости, любви.</a:t>
            </a:r>
          </a:p>
          <a:p>
            <a:pPr eaLnBrk="1" hangingPunct="1"/>
            <a:r>
              <a:rPr lang="ru-RU" altLang="ru-RU" sz="2000" dirty="0"/>
              <a:t>Это наше будущее, это опора любой Отчизны!</a:t>
            </a:r>
          </a:p>
          <a:p>
            <a:pPr eaLnBrk="1" hangingPunct="1"/>
            <a:r>
              <a:rPr lang="ru-RU" altLang="ru-RU" sz="2000" dirty="0"/>
              <a:t>Мы спокойны за них, потому, что наши дети знают: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000" b="1" dirty="0"/>
              <a:t>            </a:t>
            </a:r>
            <a:endParaRPr lang="ru-RU" altLang="ru-RU" sz="2000" b="1" dirty="0" smtClean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000" b="1" dirty="0"/>
              <a:t> </a:t>
            </a:r>
            <a:r>
              <a:rPr lang="ru-RU" altLang="ru-RU" sz="2000" b="1" dirty="0" smtClean="0"/>
              <a:t>                «</a:t>
            </a:r>
            <a:r>
              <a:rPr lang="ru-RU" altLang="ru-RU" sz="2000" b="1" dirty="0"/>
              <a:t>Дерево крепко корнями</a:t>
            </a:r>
            <a:r>
              <a:rPr lang="ru-RU" altLang="ru-RU" sz="2000" b="1" dirty="0" smtClean="0"/>
              <a:t>,– </a:t>
            </a:r>
            <a:r>
              <a:rPr lang="ru-RU" altLang="ru-RU" sz="2000" b="1" dirty="0"/>
              <a:t>а Отчизна сыновьями!»</a:t>
            </a:r>
          </a:p>
        </p:txBody>
      </p:sp>
    </p:spTree>
    <p:extLst>
      <p:ext uri="{BB962C8B-B14F-4D97-AF65-F5344CB8AC3E}">
        <p14:creationId xmlns:p14="http://schemas.microsoft.com/office/powerpoint/2010/main" val="642891422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8313" y="642938"/>
            <a:ext cx="8515350" cy="5715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Концептуальные основы проекта: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1881188" y="1357313"/>
            <a:ext cx="8572500" cy="53578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ru-RU" altLang="ru-RU" sz="1600"/>
              <a:t>            В настоящее время остро стоит проблема духовно-нравственного возрождения общества. Интерес   к ее социо-культурному и духовно-нравственному развитию  вызван тем, что вместе с позитивными результатами современных преобразований появились и многие деструктивные явления, среди которых заметно ухудшение нравственного и духовного состояния подрастающего поколения. 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ru-RU" altLang="ru-RU" sz="1600"/>
              <a:t>           Решен</a:t>
            </a:r>
            <a:r>
              <a:rPr lang="ru-RU" altLang="ru-RU" sz="1600">
                <a:latin typeface="Arial" panose="020B0604020202020204" pitchFamily="34" charset="0"/>
              </a:rPr>
              <a:t>и</a:t>
            </a:r>
            <a:r>
              <a:rPr lang="ru-RU" altLang="ru-RU" sz="1600"/>
              <a:t>ю этой проблемы способствует комплексное, системное, интегрированное сотрудничество с социумом . Оно позволяет: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1600"/>
              <a:t>эффективно решать проблему духовно-нравственного становления личности ребенка,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1600"/>
              <a:t>формировать у него целостное представление о социо-культурной среде, в которой он живет,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1600"/>
              <a:t>подвести его к пониманию существования внутреннего мира человека и взаимосвязи прошлого и настоящего,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1600"/>
              <a:t>стимулирует мотивацию к самосовершенствованию и самоутверждению.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ru-RU" altLang="ru-RU" sz="1600"/>
              <a:t>            Практические шаги в этом направлении отражены в таких государственных документах, как Национальная доктрина образования РФ, Концепция модернизации Российского образования, в региональных и муниципальных программах развития образования, в стандартах второго поколения.  В этой связи становится актуальной работа ДОУ Артемовского муниципального района в направлении духовно-нравственного воспитания. 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ru-RU" altLang="ru-RU" sz="1600"/>
              <a:t>             Поэтому считаем важным и своевременным организацию инновационной работы муниципального казенного  дошкольного  образовательного учреждения  детский сад  присмотра и оздоровления детей №  22 в направлении духовно-нравственного развития дошкольников.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ru-RU" altLang="ru-RU" sz="1600"/>
          </a:p>
        </p:txBody>
      </p:sp>
    </p:spTree>
    <p:extLst>
      <p:ext uri="{BB962C8B-B14F-4D97-AF65-F5344CB8AC3E}">
        <p14:creationId xmlns:p14="http://schemas.microsoft.com/office/powerpoint/2010/main" val="3212968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1666876" y="714375"/>
            <a:ext cx="8715375" cy="5411788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ru-RU" altLang="ru-RU" sz="3600" b="1">
                <a:solidFill>
                  <a:srgbClr val="0687AC"/>
                </a:solidFill>
              </a:rPr>
              <a:t>Ключевая цель: </a:t>
            </a:r>
          </a:p>
          <a:p>
            <a:pPr algn="ctr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ru-RU" altLang="ru-RU" sz="4800">
                <a:latin typeface="Arial" panose="020B0604020202020204" pitchFamily="34" charset="0"/>
              </a:rPr>
              <a:t>Усвоение ребенком вечных ценностей: милосердия, сострадания, правдолюбия, в стремлении его к добру и неприятию зла.</a:t>
            </a:r>
          </a:p>
          <a:p>
            <a:pPr algn="ctr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endParaRPr lang="ru-RU" altLang="ru-RU" sz="3600"/>
          </a:p>
          <a:p>
            <a:pPr algn="ctr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endParaRPr lang="ru-RU" altLang="ru-RU" sz="3600"/>
          </a:p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7224951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814" y="500064"/>
            <a:ext cx="7729537" cy="8477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81188" y="1285876"/>
            <a:ext cx="8501062" cy="5072063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Становление личности ребенка: развитие правильного отношения к окружающему миру, определенной нравственной позиции.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Содействие целостному духовно-нравственному и социальному развитию личности ребенка-дошкольника,  посредством его приобщения к  ценностям народной культуры, духовно-нравственным  традициям  народа.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Обеспечение возможности реализации творческого потенциала, социальной и профессиональной мобильности участников образовательного процесса на основе активного взаимодействия с социумом.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Содействие в реализации духовно-нравственного воспитания детей с участием священства в его жизни.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32571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5563" y="714375"/>
            <a:ext cx="7586662" cy="6429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66875" y="1428751"/>
            <a:ext cx="8858250" cy="5286375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dirty="0" smtClean="0"/>
              <a:t>Изучить </a:t>
            </a:r>
            <a:r>
              <a:rPr lang="ru-RU" dirty="0"/>
              <a:t>особенности  подходов работы </a:t>
            </a:r>
            <a:r>
              <a:rPr lang="ru-RU" dirty="0" smtClean="0"/>
              <a:t>с социумом по </a:t>
            </a:r>
            <a:r>
              <a:rPr lang="ru-RU" dirty="0"/>
              <a:t>духовно- нравственному развитию </a:t>
            </a:r>
            <a:r>
              <a:rPr lang="ru-RU" dirty="0" smtClean="0"/>
              <a:t>дошкольников, разработать </a:t>
            </a:r>
            <a:r>
              <a:rPr lang="ru-RU" dirty="0"/>
              <a:t>и апробировать систему взаимодействия дошкольного учреждения с социумом;                                                                                                                                                 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dirty="0" smtClean="0"/>
              <a:t>Создать </a:t>
            </a:r>
            <a:r>
              <a:rPr lang="ru-RU" dirty="0"/>
              <a:t>необходимые условия для:  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dirty="0" smtClean="0"/>
              <a:t>реализации </a:t>
            </a:r>
            <a:r>
              <a:rPr lang="ru-RU" dirty="0"/>
              <a:t>конкретных проектов  по духовно-нравственному </a:t>
            </a:r>
            <a:r>
              <a:rPr lang="ru-RU" dirty="0" smtClean="0"/>
              <a:t>воспитанию </a:t>
            </a:r>
            <a:r>
              <a:rPr lang="ru-RU" dirty="0"/>
              <a:t>детей дошкольного возраста; 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dirty="0" smtClean="0"/>
              <a:t>совершенствования  </a:t>
            </a:r>
            <a:r>
              <a:rPr lang="ru-RU" dirty="0"/>
              <a:t>предметно - информационной среды, способствующей   самостоятельности, творческому самовыражению,  духовно-нравственному становлению воспитанников, реализации и развитию творческой инициативы педагогов, социальных партнёров; 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dirty="0" smtClean="0"/>
              <a:t>повышения профессиональной  </a:t>
            </a:r>
            <a:r>
              <a:rPr lang="ru-RU" dirty="0"/>
              <a:t>компетентности  педагогов и педагогической  культуры  родителей  по </a:t>
            </a:r>
            <a:r>
              <a:rPr lang="ru-RU" dirty="0" smtClean="0"/>
              <a:t>вопросам  </a:t>
            </a:r>
            <a:r>
              <a:rPr lang="ru-RU" dirty="0"/>
              <a:t>духовно-нравственного развития детей;  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dirty="0" smtClean="0"/>
              <a:t>обеспечить </a:t>
            </a:r>
            <a:r>
              <a:rPr lang="ru-RU" dirty="0"/>
              <a:t>распространение инновационного опыта педагогов через различные формы методической работы учреждения,  города</a:t>
            </a:r>
            <a:r>
              <a:rPr lang="ru-RU" dirty="0" smtClean="0"/>
              <a:t>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dirty="0" smtClean="0"/>
              <a:t>разработать </a:t>
            </a:r>
            <a:r>
              <a:rPr lang="ru-RU" dirty="0"/>
              <a:t>методические рекомендации, диагностические материалы  по духовно-нравственному развитию дошкольников.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54094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1981200" y="333375"/>
            <a:ext cx="8229600" cy="503238"/>
          </a:xfrm>
        </p:spPr>
        <p:txBody>
          <a:bodyPr/>
          <a:lstStyle/>
          <a:p>
            <a:r>
              <a:rPr lang="ru-RU" altLang="ru-RU" sz="4600">
                <a:solidFill>
                  <a:schemeClr val="folHlink"/>
                </a:solidFill>
                <a:latin typeface="Arial" panose="020B0604020202020204" pitchFamily="34" charset="0"/>
              </a:rPr>
              <a:t>Предполагаемый результат: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>
          <a:xfrm>
            <a:off x="1981200" y="981076"/>
            <a:ext cx="8229600" cy="5343525"/>
          </a:xfrm>
        </p:spPr>
        <p:txBody>
          <a:bodyPr/>
          <a:lstStyle/>
          <a:p>
            <a:r>
              <a:rPr lang="ru-RU" altLang="ru-RU" sz="2200">
                <a:latin typeface="Arial" panose="020B0604020202020204" pitchFamily="34" charset="0"/>
              </a:rPr>
              <a:t>Снижение нарушений в поведении детей, улучшение взаимоотношений в коллективе.</a:t>
            </a:r>
          </a:p>
          <a:p>
            <a:r>
              <a:rPr lang="ru-RU" altLang="ru-RU" sz="2200">
                <a:latin typeface="Arial" panose="020B0604020202020204" pitchFamily="34" charset="0"/>
              </a:rPr>
              <a:t>Положительное отношение к духовным ценностям всех участников образовательного процесса.</a:t>
            </a:r>
          </a:p>
          <a:p>
            <a:r>
              <a:rPr lang="ru-RU" altLang="ru-RU" sz="2200">
                <a:latin typeface="Arial" panose="020B0604020202020204" pitchFamily="34" charset="0"/>
              </a:rPr>
              <a:t>Желание детей поступать в соответствии с духовно-нравственными ценностями, готовность к самостоятельному выбору, оценке того или иного поступка.</a:t>
            </a:r>
          </a:p>
          <a:p>
            <a:r>
              <a:rPr lang="ru-RU" altLang="ru-RU" sz="2200">
                <a:latin typeface="Arial" panose="020B0604020202020204" pitchFamily="34" charset="0"/>
              </a:rPr>
              <a:t>Укрепление института семьи, возрождение духовно-нравственных традиций семейного воспитания детей, изменение отношения родителей к духовно-нравственному воспитанию, как важному средству формирования личности ребенка.</a:t>
            </a:r>
          </a:p>
          <a:p>
            <a:r>
              <a:rPr lang="ru-RU" altLang="ru-RU" sz="2200">
                <a:latin typeface="Arial" panose="020B0604020202020204" pitchFamily="34" charset="0"/>
              </a:rPr>
              <a:t>Соединение православных традиций.</a:t>
            </a:r>
          </a:p>
        </p:txBody>
      </p:sp>
    </p:spTree>
    <p:extLst>
      <p:ext uri="{BB962C8B-B14F-4D97-AF65-F5344CB8AC3E}">
        <p14:creationId xmlns:p14="http://schemas.microsoft.com/office/powerpoint/2010/main" val="2592439289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915459"/>
              </p:ext>
            </p:extLst>
          </p:nvPr>
        </p:nvGraphicFramePr>
        <p:xfrm>
          <a:off x="1524000" y="1"/>
          <a:ext cx="9144000" cy="6697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774"/>
                <a:gridCol w="7079226"/>
              </a:tblGrid>
              <a:tr h="58372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Структурное</a:t>
                      </a:r>
                      <a:r>
                        <a:rPr lang="ru-RU" sz="2000" baseline="0" dirty="0" smtClean="0"/>
                        <a:t> взаимодействие </a:t>
                      </a:r>
                      <a:r>
                        <a:rPr lang="ru-RU" sz="2000" baseline="0" dirty="0" smtClean="0"/>
                        <a:t>МБДОУ </a:t>
                      </a:r>
                      <a:r>
                        <a:rPr lang="ru-RU" sz="2000" baseline="0" dirty="0" smtClean="0"/>
                        <a:t>№ 22 с социумом</a:t>
                      </a:r>
                      <a:endParaRPr lang="ru-RU" sz="2000" dirty="0"/>
                    </a:p>
                  </a:txBody>
                  <a:tcPr marT="45723" marB="45723"/>
                </a:tc>
              </a:tr>
              <a:tr h="1942257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3" marB="45723"/>
                </a:tc>
              </a:tr>
              <a:tr h="2085839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3" marB="45723"/>
                </a:tc>
              </a:tr>
              <a:tr h="2085839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3" marB="45723"/>
                </a:tc>
              </a:tr>
            </a:tbl>
          </a:graphicData>
        </a:graphic>
      </p:graphicFrame>
      <p:sp>
        <p:nvSpPr>
          <p:cNvPr id="3" name="Овал 2"/>
          <p:cNvSpPr/>
          <p:nvPr/>
        </p:nvSpPr>
        <p:spPr>
          <a:xfrm>
            <a:off x="5024438" y="2786063"/>
            <a:ext cx="200025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МБДОУ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 № 22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7096125" y="2857500"/>
            <a:ext cx="85725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6453189" y="1714501"/>
            <a:ext cx="484187" cy="9064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6453189" y="3857625"/>
            <a:ext cx="428625" cy="857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5095875" y="3857625"/>
            <a:ext cx="484188" cy="857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трелка влево 8"/>
          <p:cNvSpPr/>
          <p:nvPr/>
        </p:nvSpPr>
        <p:spPr>
          <a:xfrm>
            <a:off x="4024313" y="3000375"/>
            <a:ext cx="906462" cy="4841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Стрелка вверх 9"/>
          <p:cNvSpPr/>
          <p:nvPr/>
        </p:nvSpPr>
        <p:spPr>
          <a:xfrm>
            <a:off x="5167314" y="1714501"/>
            <a:ext cx="484187" cy="9064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167189" y="714375"/>
            <a:ext cx="178593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Дети</a:t>
            </a:r>
          </a:p>
        </p:txBody>
      </p:sp>
      <p:sp>
        <p:nvSpPr>
          <p:cNvPr id="13" name="Овал 12"/>
          <p:cNvSpPr/>
          <p:nvPr/>
        </p:nvSpPr>
        <p:spPr>
          <a:xfrm>
            <a:off x="6310314" y="714375"/>
            <a:ext cx="178593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Родители </a:t>
            </a:r>
          </a:p>
        </p:txBody>
      </p:sp>
      <p:sp>
        <p:nvSpPr>
          <p:cNvPr id="14" name="Овал 13"/>
          <p:cNvSpPr/>
          <p:nvPr/>
        </p:nvSpPr>
        <p:spPr>
          <a:xfrm>
            <a:off x="8096251" y="2714625"/>
            <a:ext cx="192881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Городской музей</a:t>
            </a:r>
          </a:p>
        </p:txBody>
      </p:sp>
      <p:sp>
        <p:nvSpPr>
          <p:cNvPr id="15" name="Овал 14"/>
          <p:cNvSpPr/>
          <p:nvPr/>
        </p:nvSpPr>
        <p:spPr>
          <a:xfrm>
            <a:off x="6238876" y="4929188"/>
            <a:ext cx="192881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МОУ СОШ № 12</a:t>
            </a:r>
          </a:p>
        </p:txBody>
      </p:sp>
      <p:sp>
        <p:nvSpPr>
          <p:cNvPr id="16" name="Овал 15"/>
          <p:cNvSpPr/>
          <p:nvPr/>
        </p:nvSpPr>
        <p:spPr>
          <a:xfrm>
            <a:off x="3810000" y="4929188"/>
            <a:ext cx="200025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Воскресная школа</a:t>
            </a:r>
          </a:p>
        </p:txBody>
      </p:sp>
      <p:sp>
        <p:nvSpPr>
          <p:cNvPr id="17" name="Овал 16"/>
          <p:cNvSpPr/>
          <p:nvPr/>
        </p:nvSpPr>
        <p:spPr>
          <a:xfrm>
            <a:off x="1881188" y="2786063"/>
            <a:ext cx="192881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Церковь</a:t>
            </a:r>
          </a:p>
        </p:txBody>
      </p:sp>
    </p:spTree>
    <p:extLst>
      <p:ext uri="{BB962C8B-B14F-4D97-AF65-F5344CB8AC3E}">
        <p14:creationId xmlns:p14="http://schemas.microsoft.com/office/powerpoint/2010/main" val="13079476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52688" y="532263"/>
            <a:ext cx="7429500" cy="1310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prstClr val="black"/>
                </a:solidFill>
              </a:rPr>
              <a:t>Условия для осуществления инноваций в ДОУ:</a:t>
            </a:r>
          </a:p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66875" y="3143250"/>
            <a:ext cx="2928938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prstClr val="black"/>
                </a:solidFill>
              </a:rPr>
              <a:t>Норматовно-регламентирующие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67250" y="3143250"/>
            <a:ext cx="2928938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sz="240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2400" dirty="0">
                <a:solidFill>
                  <a:prstClr val="black"/>
                </a:solidFill>
              </a:rPr>
              <a:t>Деятельносто-стимулирующие</a:t>
            </a:r>
          </a:p>
          <a:p>
            <a:pPr algn="ctr">
              <a:defRPr/>
            </a:pPr>
            <a:endParaRPr lang="ru-RU" sz="24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67625" y="3143250"/>
            <a:ext cx="28575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prstClr val="black"/>
                </a:solidFill>
              </a:rPr>
              <a:t>Перспективно-ориентационные</a:t>
            </a:r>
          </a:p>
        </p:txBody>
      </p:sp>
      <p:sp>
        <p:nvSpPr>
          <p:cNvPr id="8" name="Стрелка вниз 7"/>
          <p:cNvSpPr/>
          <p:nvPr/>
        </p:nvSpPr>
        <p:spPr>
          <a:xfrm rot="1902105">
            <a:off x="3981450" y="1858963"/>
            <a:ext cx="484188" cy="1325562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5881689" y="1928813"/>
            <a:ext cx="484187" cy="11430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9886431">
            <a:off x="7835900" y="1901826"/>
            <a:ext cx="484188" cy="1249363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66875" y="4214813"/>
            <a:ext cx="8858250" cy="25003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600" b="1" dirty="0">
              <a:solidFill>
                <a:prstClr val="white"/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prstClr val="black"/>
                </a:solidFill>
              </a:rPr>
              <a:t>    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системы взаимодействия; в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заимопонимание между участниками инновационной методической работы, взаимодоверие, демократичный стиль общения, атмосфера творчества и психологической свободы участников инновационной деятельности, моральное и материальное стимулирование творческой деятельности педагогов; </a:t>
            </a: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Наличие и доступность информации о современных формах и методах педагогической деятельности, педагогических технологиях  духовно-нравственного развития детей дошкольного возраста; психологическое сопровождение инновационного процесса.</a:t>
            </a:r>
          </a:p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26121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.5|1.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Поток">
  <a:themeElements>
    <a:clrScheme name="Другая 4">
      <a:dk1>
        <a:sysClr val="windowText" lastClr="000000"/>
      </a:dk1>
      <a:lt1>
        <a:sysClr val="window" lastClr="FFFFFF"/>
      </a:lt1>
      <a:dk2>
        <a:srgbClr val="94F6DB"/>
      </a:dk2>
      <a:lt2>
        <a:srgbClr val="DBF5F9"/>
      </a:lt2>
      <a:accent1>
        <a:srgbClr val="6ADAFA"/>
      </a:accent1>
      <a:accent2>
        <a:srgbClr val="B2E9F2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4">
    <a:dk1>
      <a:sysClr val="windowText" lastClr="000000"/>
    </a:dk1>
    <a:lt1>
      <a:sysClr val="window" lastClr="FFFFFF"/>
    </a:lt1>
    <a:dk2>
      <a:srgbClr val="94F6DB"/>
    </a:dk2>
    <a:lt2>
      <a:srgbClr val="DBF5F9"/>
    </a:lt2>
    <a:accent1>
      <a:srgbClr val="6ADAFA"/>
    </a:accent1>
    <a:accent2>
      <a:srgbClr val="B2E9F2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Другая 4">
    <a:dk1>
      <a:sysClr val="windowText" lastClr="000000"/>
    </a:dk1>
    <a:lt1>
      <a:sysClr val="window" lastClr="FFFFFF"/>
    </a:lt1>
    <a:dk2>
      <a:srgbClr val="94F6DB"/>
    </a:dk2>
    <a:lt2>
      <a:srgbClr val="DBF5F9"/>
    </a:lt2>
    <a:accent1>
      <a:srgbClr val="6ADAFA"/>
    </a:accent1>
    <a:accent2>
      <a:srgbClr val="B2E9F2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2218</Words>
  <Application>Microsoft Office PowerPoint</Application>
  <PresentationFormat>Широкоэкранный</PresentationFormat>
  <Paragraphs>222</Paragraphs>
  <Slides>27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Constantia</vt:lpstr>
      <vt:lpstr>Times New Roman</vt:lpstr>
      <vt:lpstr>Wingdings</vt:lpstr>
      <vt:lpstr>Wingdings 2</vt:lpstr>
      <vt:lpstr>Тема Office</vt:lpstr>
      <vt:lpstr>Поток</vt:lpstr>
      <vt:lpstr>Диаграмма Microsoft Graph</vt:lpstr>
      <vt:lpstr>   Тема работы :  «Духовно-нравственное воспитание дошкольников в условиях социального партнерства»  Продолжительность проекта – 4 года.  Новое направление </vt:lpstr>
      <vt:lpstr>Презентация PowerPoint</vt:lpstr>
      <vt:lpstr>Концептуальные основы проекта:</vt:lpstr>
      <vt:lpstr>Презентация PowerPoint</vt:lpstr>
      <vt:lpstr>Цели :</vt:lpstr>
      <vt:lpstr>Задачи:</vt:lpstr>
      <vt:lpstr>Предполагаемый результат:</vt:lpstr>
      <vt:lpstr>Презентация PowerPoint</vt:lpstr>
      <vt:lpstr>Презентация PowerPoint</vt:lpstr>
      <vt:lpstr>Система взаимодействия</vt:lpstr>
      <vt:lpstr>Презентация PowerPoint</vt:lpstr>
      <vt:lpstr>   Система «Педагог – дети»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 «Педагог – дети – родители»</vt:lpstr>
      <vt:lpstr>Презентация PowerPoint</vt:lpstr>
      <vt:lpstr>  Система «Педагог-дети-родители-церковь»</vt:lpstr>
      <vt:lpstr>Презентация PowerPoint</vt:lpstr>
      <vt:lpstr>                      1) 29,8 % - считают развитие общего интеллекта 2) 42,9 % - считают культуру поведения 3) 24,5 % - считают развитие творческих способностей 4) 30,7 % - приобщение к культурным национальным традициям  </vt:lpstr>
      <vt:lpstr>Презентация PowerPoint</vt:lpstr>
      <vt:lpstr>По показателям, свидетельствующим о формировании ценностных ориентиров в системе общечеловеческих ценностей на первом месте у детей и взрослых стоят: доброта, любовь) 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Тема работы :  «Духовно-нравственное воспитание дошкольников в условиях социального партнерства»  Продолжительность проекта – 4 года.  Новое направление </dc:title>
  <dc:creator>User</dc:creator>
  <cp:lastModifiedBy>User</cp:lastModifiedBy>
  <cp:revision>1</cp:revision>
  <dcterms:created xsi:type="dcterms:W3CDTF">2017-11-10T17:59:33Z</dcterms:created>
  <dcterms:modified xsi:type="dcterms:W3CDTF">2017-11-10T18:05:53Z</dcterms:modified>
</cp:coreProperties>
</file>