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920" r:id="rId8"/>
    <p:sldMasterId id="2147483933" r:id="rId9"/>
  </p:sldMasterIdLst>
  <p:sldIdLst>
    <p:sldId id="276" r:id="rId10"/>
    <p:sldId id="277" r:id="rId11"/>
    <p:sldId id="256" r:id="rId12"/>
    <p:sldId id="257" r:id="rId13"/>
    <p:sldId id="258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4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933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42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406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99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146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77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18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684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5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83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0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3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66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71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04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65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2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82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33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7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23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55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12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72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67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20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57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7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089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88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90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91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8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98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89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69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27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2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00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18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0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30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36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9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0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82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68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62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1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0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73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7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04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14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63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3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44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06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41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418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16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4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18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38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706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790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76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29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5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5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4396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71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2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62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994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024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43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0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9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822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2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6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29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28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785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20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25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683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946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3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4059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278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6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52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274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03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231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94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523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513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8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43A99-D76A-4C33-B956-DEE717A88F7E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B0FC5-EF07-4B8A-95AF-8EBB63F4F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9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5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1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1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048001" y="1371601"/>
            <a:ext cx="6462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  <a:latin typeface="Arial" charset="0"/>
                <a:cs typeface="Arial" charset="0"/>
              </a:rPr>
              <a:t>Технологическая карта проекта:2017-2018 учебный год</a:t>
            </a:r>
          </a:p>
        </p:txBody>
      </p:sp>
      <p:graphicFrame>
        <p:nvGraphicFramePr>
          <p:cNvPr id="44734" name="Group 702"/>
          <p:cNvGraphicFramePr>
            <a:graphicFrameLocks noGrp="1"/>
          </p:cNvGraphicFramePr>
          <p:nvPr>
            <p:ph/>
          </p:nvPr>
        </p:nvGraphicFramePr>
        <p:xfrm>
          <a:off x="2209800" y="1981201"/>
          <a:ext cx="7848600" cy="3886201"/>
        </p:xfrm>
        <a:graphic>
          <a:graphicData uri="http://schemas.openxmlformats.org/drawingml/2006/table">
            <a:tbl>
              <a:tblPr/>
              <a:tblGrid>
                <a:gridCol w="1285875"/>
                <a:gridCol w="1250950"/>
                <a:gridCol w="4113213"/>
                <a:gridCol w="1198562"/>
              </a:tblGrid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Образовательные области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Виды детской деятельности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Содержание деятельности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Формы организации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588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Художественно-эстетическое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Музыкальная: Восприятие музыки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Восприятие и понимание смысла произведения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Время вперед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Седьмая симфония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Ленинградская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Д.Шостаковича: отрывок из пьесы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Богатырские воро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(муз.произведение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Картинки с выставки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 М. Мусоргского Д. Трубачёв, В. Трубачёва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Мой дедушка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Моя Родина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Е. Карасев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Город-герой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; К.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Ушинский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Наше Отечество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Марш деревянных солдатиков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(П. Чайковский).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Организованная образовательная деятельность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Разучивание: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 Трубачёв, В. Трубачёва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 шагаем как солдаты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В. Степанов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Наша армия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мы моряки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Л. Лядова,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Буденовец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Я. Дубравина,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Наша Родина сильна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Бравые солдаты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 Филиппенко,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Катюша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Образовательная деятельность в ходе режимных моментов.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Музыкально-ритмические движения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Музыкально-ритмические упражнения под музыку: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Самолет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(В. Тиличеева), перестроение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Москва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 Газманова, композиция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Закаты алые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танец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лесу прифронтовом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А. Блантера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Сотрудничество с семьями.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Игра на детских музыкальных инструментах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Темброво-шумовой оркестр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Смуглянка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А.Новикова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Образовательная деятельность в ходе режимных моментов.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Изобразительная деятельность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Рисование на тему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Пограничник с собакой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Лепка на тему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Пограничник с собакой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Ручной труд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Солдат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НОД по изодеятельности</a:t>
                      </a: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Элементарный бытовой труд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Изготовление семейных праздничных открыток ко Дню Победы.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Подготовка атрибутов для музыкально-двигательных импровизаций (объемные голуби, ленты, платочки, цветы  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Сотрудничество с семьями.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35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89" name="Group 333"/>
          <p:cNvGraphicFramePr>
            <a:graphicFrameLocks noGrp="1"/>
          </p:cNvGraphicFramePr>
          <p:nvPr>
            <p:ph/>
          </p:nvPr>
        </p:nvGraphicFramePr>
        <p:xfrm>
          <a:off x="2133600" y="1295401"/>
          <a:ext cx="7848600" cy="5323205"/>
        </p:xfrm>
        <a:graphic>
          <a:graphicData uri="http://schemas.openxmlformats.org/drawingml/2006/table">
            <a:tbl>
              <a:tblPr/>
              <a:tblGrid>
                <a:gridCol w="1143000"/>
                <a:gridCol w="1371600"/>
                <a:gridCol w="4038600"/>
                <a:gridCol w="1295400"/>
              </a:tblGrid>
              <a:tr h="0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Социально-коммуникативное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Коммуникативная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Общение с социумом.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Посещение и участие в концертах, городских мероприятиях, проведение совместных военно-спортивных играх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Зарница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Подготовка к литературно-музыкальной гостиной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Этот день мы приближали, как могли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Семейное посещение библиотеки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Общение с родителями в процессе сбора информации.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Встреча с Советом Ветеранов ВОВ.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Сюжетно-ролевые игры: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Богатыри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Подводная лодка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Военные моряки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Летчики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Танкисты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Погранич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Служба спасения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Совместная деятельность детей и воспитателя.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Дидактические игры: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Собери богатыря в путь-дорогу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(закреплять названия воинского снаря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жения русских богатырей),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Выложи фигуру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(выложить из счетных палочек танк, ракету, самолет и т.д.),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Словесно-дидактические игры: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 больше?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(придумать слова, близкие по значению к дан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ным: покровитель, враг, сильный, разорять и т.д.);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Скажи иначе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(Отечество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—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Отчизна, Родина; защитник Оте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чества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—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солдат, богатырь и т.д.),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 больше назовет родов войск?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Чья эмблема?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Отгадай, какую военную технику я задумал?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(игра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—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Режиссерские игры: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Защищаем Родину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Солдаты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Взаимодействие с социальными партнерами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Знакомство с государственной символикой.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Праздник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Над нами реет флаг трехцветный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Праздник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Главная книга страны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Праздник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День Государственного флага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День призывника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избирательная комиссия города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81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212" name="Group 132"/>
          <p:cNvGraphicFramePr>
            <a:graphicFrameLocks noGrp="1"/>
          </p:cNvGraphicFramePr>
          <p:nvPr>
            <p:ph/>
          </p:nvPr>
        </p:nvGraphicFramePr>
        <p:xfrm>
          <a:off x="2133600" y="1143000"/>
          <a:ext cx="7924800" cy="5450840"/>
        </p:xfrm>
        <a:graphic>
          <a:graphicData uri="http://schemas.openxmlformats.org/drawingml/2006/table">
            <a:tbl>
              <a:tblPr/>
              <a:tblGrid>
                <a:gridCol w="1143000"/>
                <a:gridCol w="1447800"/>
                <a:gridCol w="4122738"/>
                <a:gridCol w="1211262"/>
              </a:tblGrid>
              <a:tr h="730250">
                <a:tc rowSpan="5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Познавательное развитие,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Восприятие художественной литературы и фольклора.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Беседы о войне, фронтовиках, детях войны: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Война и мир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Что такое героизм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Дети в годы войны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Мы помним героев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 привале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(беседы о военных профессиях),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Боевая слава нашего народа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НОД по познавательному развитию.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0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Просмотр презентаций: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Великая Отечественная Война,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 забудем их подвиг великий!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Славные страницы великих битв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Парад победы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Детство отняла война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Музыкальные занятия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3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Просмотр мультфильмов с обсуждением: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Солдатская сказка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(ТО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Киевнаучфильм),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Солдатская лампа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(ТО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Экран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),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Воспоминание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Союзмультфильм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Легенда о старом маяке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Союзмультфильм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Василек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(Союзмультфильм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Великая отечественная война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(Студия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 облачке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Скрипка пионера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(Союзмультфильм).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Режимные моменты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Интерактивные экскурсии: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Города боевой славы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Маршалы Победы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НОД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Богатыри русские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Военные профессии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Военная техника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Этот день мы приближали, как могли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…»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Самостоятельная деятельность детей.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8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Познавательно-исследовательская деятельность.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Составление карт-схем групповой комнаты, дет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ской площадки (для использования в сюжетно-ролевых играх в группе и на прогулке).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Развивающая игра-экскурсия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Памятники за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щитникам Отечества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Логическая игра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 какой дорожке должен пройти пограничник, чтобы прийти к своей части?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Логическая игра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Найди отличия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(сравнение двух картинок: найти сходство и различие).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Дидактическая игра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Путешествие во времени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(оружие от прошлого до наших дней).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Режимные моменты.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28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53" name="Group 77"/>
          <p:cNvGraphicFramePr>
            <a:graphicFrameLocks noGrp="1"/>
          </p:cNvGraphicFramePr>
          <p:nvPr>
            <p:ph/>
          </p:nvPr>
        </p:nvGraphicFramePr>
        <p:xfrm>
          <a:off x="2133600" y="1219201"/>
          <a:ext cx="7924800" cy="4916805"/>
        </p:xfrm>
        <a:graphic>
          <a:graphicData uri="http://schemas.openxmlformats.org/drawingml/2006/table">
            <a:tbl>
              <a:tblPr/>
              <a:tblGrid>
                <a:gridCol w="1066800"/>
                <a:gridCol w="1447800"/>
                <a:gridCol w="4114800"/>
                <a:gridCol w="1295400"/>
              </a:tblGrid>
              <a:tr h="2686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Речевое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Восприятие художественной литературы и фольклора.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Креативное задание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Отгадайте кем хотят стать  эти мальчики?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Отгадывание загадок о военной технике, ору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жии.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художественных произведений: Л. Кассиль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Памятник солдату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Твои защитники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С. Баруздин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Рассказы о войне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Михалков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День Победы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;С. Алексеев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Первая колонна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Первый ночной таран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;Е. Благинина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Шинель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Л. Кассиль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Памятник советскому солдату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;М. Пляцковский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 сорок пятого года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;А. Твардовский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Рассказ танкиста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;А. Митяев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Мешок овсянки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Наше оружие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др.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Разучивание стихов ко Дню победы:С. Маршака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Пусть не будет войны никогда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;В. Косовипкий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Будущий мужчи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рассказов:по набору игрушек военной тематики, военные профессии,составление индивидуальных рассказов детей совместно с родителями об истории своей семьи в годы ВОВ.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Экскурсия в  библиотеку: посещение выставки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Книги о ВОВ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Творческий рассказ в картинках о родных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участниках военных действий.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об армии в мирное время.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Разучивание пословиц и поговорок об армии.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чтецов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 помним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мы гордимся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НОД по развитию речи,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Совместная работа детей и родителей.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Совместная деятельность детей и воспитателя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Совместное посещение библиотеки  детей и родителей.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9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Физическое развитие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Упражнение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Двигательная импровизация под музыку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Москва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О. Газманова. Организация и проведение мероприятий военно-спортивной и патриотической направленности: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военно-спортивная игра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Зарничка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физкультурный досуг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Спортивным рекордам ваши славные имена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физкультурный досуг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Мы будущие защитники Родины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Игра-забава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Попади в цель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Подвижные игры: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Полоса препятствий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тание гранат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 окопу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—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огонь!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Салют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Поймай диверсантов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2425700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реправа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Совместная работа с воспитателем.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Режимные моменты.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Воспитатели ,инструктор и воспитанники военно-спортивного лагеря                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Пересвет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Calibri" pitchFamily="34" charset="0"/>
                        </a:rPr>
                        <a:t>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54" name="Rectangle 78"/>
          <p:cNvSpPr>
            <a:spLocks noChangeArrowheads="1"/>
          </p:cNvSpPr>
          <p:nvPr/>
        </p:nvSpPr>
        <p:spPr bwMode="auto">
          <a:xfrm>
            <a:off x="2133600" y="6096001"/>
            <a:ext cx="8070850" cy="549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u="sng">
                <a:solidFill>
                  <a:prstClr val="black"/>
                </a:solidFill>
                <a:latin typeface="Arial" charset="0"/>
                <a:cs typeface="Arial" charset="0"/>
              </a:rPr>
              <a:t>Педагогическая диагностика</a:t>
            </a:r>
            <a:r>
              <a:rPr lang="ru-RU" sz="1000">
                <a:solidFill>
                  <a:prstClr val="black"/>
                </a:solidFill>
                <a:latin typeface="Arial" charset="0"/>
                <a:cs typeface="Arial" charset="0"/>
              </a:rPr>
              <a:t>  (заключительная) -  выявление уровня знаний по теме.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>
                <a:solidFill>
                  <a:prstClr val="black"/>
                </a:solidFill>
                <a:latin typeface="Arial" charset="0"/>
                <a:cs typeface="Arial" charset="0"/>
              </a:rPr>
              <a:t>Цель: - </a:t>
            </a:r>
            <a:r>
              <a:rPr lang="ru-RU" sz="1000">
                <a:solidFill>
                  <a:prstClr val="black"/>
                </a:solidFill>
                <a:latin typeface="Arial" charset="0"/>
                <a:cs typeface="Arial" charset="0"/>
              </a:rPr>
              <a:t>изучить уровень сформированности знаний дошкольников о государственных символах, о родах войск, об исторических событиях нашего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254672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31" name="Group 607"/>
          <p:cNvGraphicFramePr>
            <a:graphicFrameLocks noGrp="1"/>
          </p:cNvGraphicFramePr>
          <p:nvPr/>
        </p:nvGraphicFramePr>
        <p:xfrm>
          <a:off x="2057400" y="1600200"/>
          <a:ext cx="8153400" cy="5010152"/>
        </p:xfrm>
        <a:graphic>
          <a:graphicData uri="http://schemas.openxmlformats.org/drawingml/2006/table">
            <a:tbl>
              <a:tblPr/>
              <a:tblGrid>
                <a:gridCol w="368300"/>
                <a:gridCol w="1603375"/>
                <a:gridCol w="581025"/>
                <a:gridCol w="608013"/>
                <a:gridCol w="669925"/>
                <a:gridCol w="717550"/>
                <a:gridCol w="700087"/>
                <a:gridCol w="688975"/>
                <a:gridCol w="582613"/>
                <a:gridCol w="536575"/>
                <a:gridCol w="581025"/>
                <a:gridCol w="515937"/>
              </a:tblGrid>
              <a:tr h="9588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  ребенка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Знание символов РФ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Знание родов войск и оружия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Знание исторических событий государства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Знание героев ВОВ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владеет знаниями 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Владеет с помощью 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Владеет знаниями, самостоятельно отвечает 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830" name="Rectangle 606"/>
          <p:cNvSpPr>
            <a:spLocks noChangeArrowheads="1"/>
          </p:cNvSpPr>
          <p:nvPr/>
        </p:nvSpPr>
        <p:spPr bwMode="auto">
          <a:xfrm>
            <a:off x="1524001" y="5920859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2832" name="Rectangle 608"/>
          <p:cNvSpPr>
            <a:spLocks noChangeArrowheads="1"/>
          </p:cNvSpPr>
          <p:nvPr/>
        </p:nvSpPr>
        <p:spPr bwMode="auto">
          <a:xfrm>
            <a:off x="4495801" y="1219201"/>
            <a:ext cx="30845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  <a:latin typeface="Arial" charset="0"/>
                <a:cs typeface="Arial" charset="0"/>
              </a:rPr>
              <a:t>Результаты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47368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1800"/>
              <a:t/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Краткое описание проделанной работы в ходе реализации </a:t>
            </a:r>
            <a:r>
              <a:rPr lang="ru-RU" sz="1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ПРОЕКТА</a:t>
            </a:r>
            <a:br>
              <a:rPr lang="ru-RU" sz="1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400" b="1"/>
              <a:t>1. Проанализирована научно-методическая литература по теме проекта</a:t>
            </a:r>
            <a:br>
              <a:rPr lang="ru-RU" sz="1400" b="1"/>
            </a:br>
            <a:r>
              <a:rPr lang="ru-RU" sz="1400" b="1"/>
              <a:t>2. Изготовление альбома о связи поколений  «Наши  защитники Отечества»</a:t>
            </a:r>
            <a:br>
              <a:rPr lang="ru-RU" sz="1400" b="1"/>
            </a:br>
            <a:r>
              <a:rPr lang="ru-RU" sz="4000"/>
              <a:t> </a:t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endParaRPr lang="ru-RU" sz="1400" b="1"/>
          </a:p>
        </p:txBody>
      </p:sp>
      <p:pic>
        <p:nvPicPr>
          <p:cNvPr id="26626" name="Picture 3" descr="SAM_28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438400"/>
            <a:ext cx="6172200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46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1371600"/>
            <a:ext cx="7772400" cy="1924050"/>
          </a:xfrm>
        </p:spPr>
        <p:txBody>
          <a:bodyPr/>
          <a:lstStyle/>
          <a:p>
            <a:pPr algn="l" eaLnBrk="1" hangingPunct="1"/>
            <a:r>
              <a:rPr lang="ru-RU" sz="1600" b="1"/>
              <a:t>3. Разработаны конспекты бесед по теме проекта</a:t>
            </a:r>
            <a:br>
              <a:rPr lang="ru-RU" sz="1600" b="1"/>
            </a:br>
            <a:r>
              <a:rPr lang="ru-RU" sz="1600" b="1"/>
              <a:t/>
            </a:r>
            <a:br>
              <a:rPr lang="ru-RU" sz="1600" b="1"/>
            </a:br>
            <a:r>
              <a:rPr lang="ru-RU" sz="1600" b="1"/>
              <a:t>                                                                         4. Выставка рисунков «Наша армия – родная» </a:t>
            </a:r>
            <a:br>
              <a:rPr lang="ru-RU" sz="1600" b="1"/>
            </a:br>
            <a:r>
              <a:rPr lang="ru-RU" sz="1600" b="1"/>
              <a:t/>
            </a:r>
            <a:br>
              <a:rPr lang="ru-RU" sz="1600" b="1"/>
            </a:br>
            <a:r>
              <a:rPr lang="ru-RU" sz="1600" b="1"/>
              <a:t>5. Участие в акции «Письмо ветерану»     </a:t>
            </a:r>
          </a:p>
        </p:txBody>
      </p:sp>
      <p:pic>
        <p:nvPicPr>
          <p:cNvPr id="27650" name="Picture 4" descr="DSC011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048000"/>
            <a:ext cx="4038600" cy="3581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7651" name="Picture 5" descr="IMG_09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048000"/>
            <a:ext cx="4038600" cy="3581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57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-152400"/>
            <a:ext cx="7772400" cy="3752850"/>
          </a:xfrm>
        </p:spPr>
        <p:txBody>
          <a:bodyPr/>
          <a:lstStyle/>
          <a:p>
            <a:pPr algn="l" eaLnBrk="1" hangingPunct="1"/>
            <a:r>
              <a:rPr lang="ru-RU" sz="1600" b="1"/>
              <a:t>6. Участие в акции  «Подарок Ветерану»</a:t>
            </a:r>
          </a:p>
        </p:txBody>
      </p:sp>
      <p:pic>
        <p:nvPicPr>
          <p:cNvPr id="28674" name="Picture 4" descr="IMG_14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3429000"/>
            <a:ext cx="41148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8675" name="Picture 6" descr="IMG_14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1" y="1905001"/>
            <a:ext cx="4206875" cy="315436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6676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1197</Words>
  <Application>Microsoft Office PowerPoint</Application>
  <PresentationFormat>Широкоэкранный</PresentationFormat>
  <Paragraphs>148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8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20_Office Theme</vt:lpstr>
      <vt:lpstr>21_Office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Краткое описание проделанной работы в ходе реализации ПРОЕКТА 1. Проанализирована научно-методическая литература по теме проекта 2. Изготовление альбома о связи поколений  «Наши  защитники Отечества»       </vt:lpstr>
      <vt:lpstr>3. Разработаны конспекты бесед по теме проекта                                                                           4. Выставка рисунков «Наша армия – родная»   5. Участие в акции «Письмо ветерану»     </vt:lpstr>
      <vt:lpstr>6. Участие в акции  «Подарок Ветерану»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2017-11-07T15:15:57Z</dcterms:created>
  <dcterms:modified xsi:type="dcterms:W3CDTF">2017-11-07T16:11:22Z</dcterms:modified>
</cp:coreProperties>
</file>